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5"/>
  </p:notesMasterIdLst>
  <p:sldIdLst>
    <p:sldId id="256" r:id="rId5"/>
    <p:sldId id="257" r:id="rId6"/>
    <p:sldId id="258" r:id="rId7"/>
    <p:sldId id="259" r:id="rId8"/>
    <p:sldId id="260" r:id="rId9"/>
    <p:sldId id="261" r:id="rId10"/>
    <p:sldId id="308"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8" r:id="rId27"/>
    <p:sldId id="279" r:id="rId28"/>
    <p:sldId id="280" r:id="rId29"/>
    <p:sldId id="281" r:id="rId30"/>
    <p:sldId id="282" r:id="rId31"/>
    <p:sldId id="283"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 id="277" r:id="rId50"/>
    <p:sldId id="303" r:id="rId51"/>
    <p:sldId id="305" r:id="rId52"/>
    <p:sldId id="307" r:id="rId53"/>
    <p:sldId id="304" r:id="rId54"/>
  </p:sldIdLst>
  <p:sldSz cx="9144000" cy="5143500" type="screen16x9"/>
  <p:notesSz cx="6858000" cy="9144000"/>
  <p:embeddedFontLst>
    <p:embeddedFont>
      <p:font typeface="Helvetica Neue"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90990-6033-4802-A0AF-03B4041F7286}" v="4" dt="2025-10-06T08:23:20.501"/>
  </p1510:revLst>
</p1510:revInfo>
</file>

<file path=ppt/tableStyles.xml><?xml version="1.0" encoding="utf-8"?>
<a:tblStyleLst xmlns:a="http://schemas.openxmlformats.org/drawingml/2006/main" def="{F50D1D8A-4896-4D42-BC95-2E5DB4B98F3A}">
  <a:tblStyle styleId="{F50D1D8A-4896-4D42-BC95-2E5DB4B98F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9"/>
  </p:normalViewPr>
  <p:slideViewPr>
    <p:cSldViewPr snapToGrid="0">
      <p:cViewPr varScale="1">
        <p:scale>
          <a:sx n="102" d="100"/>
          <a:sy n="102" d="100"/>
        </p:scale>
        <p:origin x="859"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Dufour-Feronce" userId="fb79c922-e6f7-42f5-b439-f88b45d18a7b" providerId="ADAL" clId="{68E90990-6033-4802-A0AF-03B4041F7286}"/>
    <pc:docChg chg="undo custSel modSld">
      <pc:chgData name="Alice Dufour-Feronce" userId="fb79c922-e6f7-42f5-b439-f88b45d18a7b" providerId="ADAL" clId="{68E90990-6033-4802-A0AF-03B4041F7286}" dt="2025-10-06T08:27:38.581" v="616" actId="207"/>
      <pc:docMkLst>
        <pc:docMk/>
      </pc:docMkLst>
      <pc:sldChg chg="modSp mod">
        <pc:chgData name="Alice Dufour-Feronce" userId="fb79c922-e6f7-42f5-b439-f88b45d18a7b" providerId="ADAL" clId="{68E90990-6033-4802-A0AF-03B4041F7286}" dt="2025-10-06T08:10:44.142" v="1" actId="20577"/>
        <pc:sldMkLst>
          <pc:docMk/>
          <pc:sldMk cId="0" sldId="260"/>
        </pc:sldMkLst>
        <pc:spChg chg="mod">
          <ac:chgData name="Alice Dufour-Feronce" userId="fb79c922-e6f7-42f5-b439-f88b45d18a7b" providerId="ADAL" clId="{68E90990-6033-4802-A0AF-03B4041F7286}" dt="2025-10-06T08:10:44.142" v="1" actId="20577"/>
          <ac:spMkLst>
            <pc:docMk/>
            <pc:sldMk cId="0" sldId="260"/>
            <ac:spMk id="106" creationId="{00000000-0000-0000-0000-000000000000}"/>
          </ac:spMkLst>
        </pc:spChg>
      </pc:sldChg>
      <pc:sldChg chg="modSp mod">
        <pc:chgData name="Alice Dufour-Feronce" userId="fb79c922-e6f7-42f5-b439-f88b45d18a7b" providerId="ADAL" clId="{68E90990-6033-4802-A0AF-03B4041F7286}" dt="2025-10-06T08:10:52.347" v="2" actId="207"/>
        <pc:sldMkLst>
          <pc:docMk/>
          <pc:sldMk cId="0" sldId="261"/>
        </pc:sldMkLst>
        <pc:spChg chg="mod">
          <ac:chgData name="Alice Dufour-Feronce" userId="fb79c922-e6f7-42f5-b439-f88b45d18a7b" providerId="ADAL" clId="{68E90990-6033-4802-A0AF-03B4041F7286}" dt="2025-10-06T08:10:52.347" v="2" actId="207"/>
          <ac:spMkLst>
            <pc:docMk/>
            <pc:sldMk cId="0" sldId="261"/>
            <ac:spMk id="114" creationId="{00000000-0000-0000-0000-000000000000}"/>
          </ac:spMkLst>
        </pc:spChg>
      </pc:sldChg>
      <pc:sldChg chg="addSp modSp mod">
        <pc:chgData name="Alice Dufour-Feronce" userId="fb79c922-e6f7-42f5-b439-f88b45d18a7b" providerId="ADAL" clId="{68E90990-6033-4802-A0AF-03B4041F7286}" dt="2025-10-06T08:26:25.479" v="612" actId="1076"/>
        <pc:sldMkLst>
          <pc:docMk/>
          <pc:sldMk cId="0" sldId="265"/>
        </pc:sldMkLst>
        <pc:spChg chg="mod">
          <ac:chgData name="Alice Dufour-Feronce" userId="fb79c922-e6f7-42f5-b439-f88b45d18a7b" providerId="ADAL" clId="{68E90990-6033-4802-A0AF-03B4041F7286}" dt="2025-10-06T08:26:00.524" v="582" actId="1035"/>
          <ac:spMkLst>
            <pc:docMk/>
            <pc:sldMk cId="0" sldId="265"/>
            <ac:spMk id="2" creationId="{3ECF663E-E8D1-387D-C53B-A5AB2B02283B}"/>
          </ac:spMkLst>
        </pc:spChg>
        <pc:spChg chg="mod">
          <ac:chgData name="Alice Dufour-Feronce" userId="fb79c922-e6f7-42f5-b439-f88b45d18a7b" providerId="ADAL" clId="{68E90990-6033-4802-A0AF-03B4041F7286}" dt="2025-10-06T08:26:00.524" v="582" actId="1035"/>
          <ac:spMkLst>
            <pc:docMk/>
            <pc:sldMk cId="0" sldId="265"/>
            <ac:spMk id="3" creationId="{FD17783D-0A2C-CE8F-5C50-D1EFFEEA3335}"/>
          </ac:spMkLst>
        </pc:spChg>
        <pc:spChg chg="mod">
          <ac:chgData name="Alice Dufour-Feronce" userId="fb79c922-e6f7-42f5-b439-f88b45d18a7b" providerId="ADAL" clId="{68E90990-6033-4802-A0AF-03B4041F7286}" dt="2025-10-06T08:26:00.524" v="582" actId="1035"/>
          <ac:spMkLst>
            <pc:docMk/>
            <pc:sldMk cId="0" sldId="265"/>
            <ac:spMk id="4" creationId="{300C93E7-C8EA-0152-CFB3-F5AD08A781DE}"/>
          </ac:spMkLst>
        </pc:spChg>
        <pc:spChg chg="mod">
          <ac:chgData name="Alice Dufour-Feronce" userId="fb79c922-e6f7-42f5-b439-f88b45d18a7b" providerId="ADAL" clId="{68E90990-6033-4802-A0AF-03B4041F7286}" dt="2025-10-06T08:26:00.524" v="582" actId="1035"/>
          <ac:spMkLst>
            <pc:docMk/>
            <pc:sldMk cId="0" sldId="265"/>
            <ac:spMk id="5" creationId="{AAE747D8-047A-7E0E-605B-92F2124B94BF}"/>
          </ac:spMkLst>
        </pc:spChg>
        <pc:spChg chg="add mod">
          <ac:chgData name="Alice Dufour-Feronce" userId="fb79c922-e6f7-42f5-b439-f88b45d18a7b" providerId="ADAL" clId="{68E90990-6033-4802-A0AF-03B4041F7286}" dt="2025-10-06T08:26:10.753" v="596" actId="1035"/>
          <ac:spMkLst>
            <pc:docMk/>
            <pc:sldMk cId="0" sldId="265"/>
            <ac:spMk id="6" creationId="{F56AD290-BDA2-E0AB-DEBE-5D9403AF6CAF}"/>
          </ac:spMkLst>
        </pc:spChg>
        <pc:spChg chg="add mod">
          <ac:chgData name="Alice Dufour-Feronce" userId="fb79c922-e6f7-42f5-b439-f88b45d18a7b" providerId="ADAL" clId="{68E90990-6033-4802-A0AF-03B4041F7286}" dt="2025-10-06T08:26:10.753" v="596" actId="1035"/>
          <ac:spMkLst>
            <pc:docMk/>
            <pc:sldMk cId="0" sldId="265"/>
            <ac:spMk id="7" creationId="{C680DFE5-29A2-528D-0CA2-5DF9A2E35B05}"/>
          </ac:spMkLst>
        </pc:spChg>
        <pc:spChg chg="add mod">
          <ac:chgData name="Alice Dufour-Feronce" userId="fb79c922-e6f7-42f5-b439-f88b45d18a7b" providerId="ADAL" clId="{68E90990-6033-4802-A0AF-03B4041F7286}" dt="2025-10-06T08:26:10.753" v="596" actId="1035"/>
          <ac:spMkLst>
            <pc:docMk/>
            <pc:sldMk cId="0" sldId="265"/>
            <ac:spMk id="8" creationId="{E26051F3-A9E2-C476-F7C2-3A8099EFC33C}"/>
          </ac:spMkLst>
        </pc:spChg>
        <pc:spChg chg="add mod">
          <ac:chgData name="Alice Dufour-Feronce" userId="fb79c922-e6f7-42f5-b439-f88b45d18a7b" providerId="ADAL" clId="{68E90990-6033-4802-A0AF-03B4041F7286}" dt="2025-10-06T08:26:10.753" v="596" actId="1035"/>
          <ac:spMkLst>
            <pc:docMk/>
            <pc:sldMk cId="0" sldId="265"/>
            <ac:spMk id="9" creationId="{01885D29-ADE1-3795-1B67-3F34A3E4AD30}"/>
          </ac:spMkLst>
        </pc:spChg>
        <pc:spChg chg="add mod">
          <ac:chgData name="Alice Dufour-Feronce" userId="fb79c922-e6f7-42f5-b439-f88b45d18a7b" providerId="ADAL" clId="{68E90990-6033-4802-A0AF-03B4041F7286}" dt="2025-10-06T08:26:19.344" v="610" actId="1036"/>
          <ac:spMkLst>
            <pc:docMk/>
            <pc:sldMk cId="0" sldId="265"/>
            <ac:spMk id="10" creationId="{E087A171-E956-08DA-2C57-F9382230840C}"/>
          </ac:spMkLst>
        </pc:spChg>
        <pc:spChg chg="add mod">
          <ac:chgData name="Alice Dufour-Feronce" userId="fb79c922-e6f7-42f5-b439-f88b45d18a7b" providerId="ADAL" clId="{68E90990-6033-4802-A0AF-03B4041F7286}" dt="2025-10-06T08:26:19.344" v="610" actId="1036"/>
          <ac:spMkLst>
            <pc:docMk/>
            <pc:sldMk cId="0" sldId="265"/>
            <ac:spMk id="11" creationId="{C940A41A-9972-C439-7434-25ABEA1D02F5}"/>
          </ac:spMkLst>
        </pc:spChg>
        <pc:spChg chg="add mod">
          <ac:chgData name="Alice Dufour-Feronce" userId="fb79c922-e6f7-42f5-b439-f88b45d18a7b" providerId="ADAL" clId="{68E90990-6033-4802-A0AF-03B4041F7286}" dt="2025-10-06T08:26:19.344" v="610" actId="1036"/>
          <ac:spMkLst>
            <pc:docMk/>
            <pc:sldMk cId="0" sldId="265"/>
            <ac:spMk id="12" creationId="{27839F9C-2576-6593-D5E8-2C4A1CD544D9}"/>
          </ac:spMkLst>
        </pc:spChg>
        <pc:spChg chg="add mod">
          <ac:chgData name="Alice Dufour-Feronce" userId="fb79c922-e6f7-42f5-b439-f88b45d18a7b" providerId="ADAL" clId="{68E90990-6033-4802-A0AF-03B4041F7286}" dt="2025-10-06T08:26:19.344" v="610" actId="1036"/>
          <ac:spMkLst>
            <pc:docMk/>
            <pc:sldMk cId="0" sldId="265"/>
            <ac:spMk id="13" creationId="{67053CDE-672E-F64D-48D8-DC443CF14711}"/>
          </ac:spMkLst>
        </pc:spChg>
        <pc:spChg chg="mod">
          <ac:chgData name="Alice Dufour-Feronce" userId="fb79c922-e6f7-42f5-b439-f88b45d18a7b" providerId="ADAL" clId="{68E90990-6033-4802-A0AF-03B4041F7286}" dt="2025-10-06T08:26:25.479" v="612" actId="1076"/>
          <ac:spMkLst>
            <pc:docMk/>
            <pc:sldMk cId="0" sldId="265"/>
            <ac:spMk id="167" creationId="{00000000-0000-0000-0000-000000000000}"/>
          </ac:spMkLst>
        </pc:spChg>
      </pc:sldChg>
      <pc:sldChg chg="modSp mod">
        <pc:chgData name="Alice Dufour-Feronce" userId="fb79c922-e6f7-42f5-b439-f88b45d18a7b" providerId="ADAL" clId="{68E90990-6033-4802-A0AF-03B4041F7286}" dt="2025-10-06T08:27:07.342" v="614" actId="207"/>
        <pc:sldMkLst>
          <pc:docMk/>
          <pc:sldMk cId="0" sldId="271"/>
        </pc:sldMkLst>
        <pc:spChg chg="mod">
          <ac:chgData name="Alice Dufour-Feronce" userId="fb79c922-e6f7-42f5-b439-f88b45d18a7b" providerId="ADAL" clId="{68E90990-6033-4802-A0AF-03B4041F7286}" dt="2025-10-06T08:27:07.342" v="614" actId="207"/>
          <ac:spMkLst>
            <pc:docMk/>
            <pc:sldMk cId="0" sldId="271"/>
            <ac:spMk id="239" creationId="{00000000-0000-0000-0000-000000000000}"/>
          </ac:spMkLst>
        </pc:spChg>
      </pc:sldChg>
      <pc:sldChg chg="modSp mod">
        <pc:chgData name="Alice Dufour-Feronce" userId="fb79c922-e6f7-42f5-b439-f88b45d18a7b" providerId="ADAL" clId="{68E90990-6033-4802-A0AF-03B4041F7286}" dt="2025-10-06T08:27:27.534" v="615" actId="207"/>
        <pc:sldMkLst>
          <pc:docMk/>
          <pc:sldMk cId="0" sldId="281"/>
        </pc:sldMkLst>
        <pc:spChg chg="mod">
          <ac:chgData name="Alice Dufour-Feronce" userId="fb79c922-e6f7-42f5-b439-f88b45d18a7b" providerId="ADAL" clId="{68E90990-6033-4802-A0AF-03B4041F7286}" dt="2025-10-06T08:27:27.534" v="615" actId="207"/>
          <ac:spMkLst>
            <pc:docMk/>
            <pc:sldMk cId="0" sldId="281"/>
            <ac:spMk id="373" creationId="{00000000-0000-0000-0000-000000000000}"/>
          </ac:spMkLst>
        </pc:spChg>
      </pc:sldChg>
      <pc:sldChg chg="modSp mod">
        <pc:chgData name="Alice Dufour-Feronce" userId="fb79c922-e6f7-42f5-b439-f88b45d18a7b" providerId="ADAL" clId="{68E90990-6033-4802-A0AF-03B4041F7286}" dt="2025-10-06T08:27:38.581" v="616" actId="207"/>
        <pc:sldMkLst>
          <pc:docMk/>
          <pc:sldMk cId="0" sldId="287"/>
        </pc:sldMkLst>
        <pc:spChg chg="mod">
          <ac:chgData name="Alice Dufour-Feronce" userId="fb79c922-e6f7-42f5-b439-f88b45d18a7b" providerId="ADAL" clId="{68E90990-6033-4802-A0AF-03B4041F7286}" dt="2025-10-06T08:27:38.581" v="616" actId="207"/>
          <ac:spMkLst>
            <pc:docMk/>
            <pc:sldMk cId="0" sldId="287"/>
            <ac:spMk id="437" creationId="{00000000-0000-0000-0000-000000000000}"/>
          </ac:spMkLst>
        </pc:spChg>
      </pc:sldChg>
      <pc:sldChg chg="addSp delSp modSp mod">
        <pc:chgData name="Alice Dufour-Feronce" userId="fb79c922-e6f7-42f5-b439-f88b45d18a7b" providerId="ADAL" clId="{68E90990-6033-4802-A0AF-03B4041F7286}" dt="2025-10-06T08:22:16.484" v="331" actId="20577"/>
        <pc:sldMkLst>
          <pc:docMk/>
          <pc:sldMk cId="3130576648" sldId="308"/>
        </pc:sldMkLst>
        <pc:spChg chg="add mod">
          <ac:chgData name="Alice Dufour-Feronce" userId="fb79c922-e6f7-42f5-b439-f88b45d18a7b" providerId="ADAL" clId="{68E90990-6033-4802-A0AF-03B4041F7286}" dt="2025-10-06T08:21:57.989" v="321" actId="1036"/>
          <ac:spMkLst>
            <pc:docMk/>
            <pc:sldMk cId="3130576648" sldId="308"/>
            <ac:spMk id="2" creationId="{B35B0293-98AF-245C-EE67-7478FA7B8409}"/>
          </ac:spMkLst>
        </pc:spChg>
        <pc:spChg chg="add mod">
          <ac:chgData name="Alice Dufour-Feronce" userId="fb79c922-e6f7-42f5-b439-f88b45d18a7b" providerId="ADAL" clId="{68E90990-6033-4802-A0AF-03B4041F7286}" dt="2025-10-06T08:22:08.433" v="330" actId="1035"/>
          <ac:spMkLst>
            <pc:docMk/>
            <pc:sldMk cId="3130576648" sldId="308"/>
            <ac:spMk id="3" creationId="{606976FC-5CA6-0ADC-371D-A233E492127B}"/>
          </ac:spMkLst>
        </pc:spChg>
        <pc:spChg chg="mod">
          <ac:chgData name="Alice Dufour-Feronce" userId="fb79c922-e6f7-42f5-b439-f88b45d18a7b" providerId="ADAL" clId="{68E90990-6033-4802-A0AF-03B4041F7286}" dt="2025-10-06T08:20:41.508" v="257" actId="1037"/>
          <ac:spMkLst>
            <pc:docMk/>
            <pc:sldMk cId="3130576648" sldId="308"/>
            <ac:spMk id="4" creationId="{A2A5369C-9202-97A0-9488-30C78EB0AEF0}"/>
          </ac:spMkLst>
        </pc:spChg>
        <pc:spChg chg="mod">
          <ac:chgData name="Alice Dufour-Feronce" userId="fb79c922-e6f7-42f5-b439-f88b45d18a7b" providerId="ADAL" clId="{68E90990-6033-4802-A0AF-03B4041F7286}" dt="2025-10-06T08:17:09.748" v="148" actId="1038"/>
          <ac:spMkLst>
            <pc:docMk/>
            <pc:sldMk cId="3130576648" sldId="308"/>
            <ac:spMk id="5" creationId="{42B79D5A-64B8-1AB3-673F-EF59FC20030D}"/>
          </ac:spMkLst>
        </pc:spChg>
        <pc:spChg chg="mod">
          <ac:chgData name="Alice Dufour-Feronce" userId="fb79c922-e6f7-42f5-b439-f88b45d18a7b" providerId="ADAL" clId="{68E90990-6033-4802-A0AF-03B4041F7286}" dt="2025-10-06T08:19:55.421" v="217" actId="1038"/>
          <ac:spMkLst>
            <pc:docMk/>
            <pc:sldMk cId="3130576648" sldId="308"/>
            <ac:spMk id="6" creationId="{6D0669EA-BF55-8294-CA22-15AD9D806B82}"/>
          </ac:spMkLst>
        </pc:spChg>
        <pc:spChg chg="mod">
          <ac:chgData name="Alice Dufour-Feronce" userId="fb79c922-e6f7-42f5-b439-f88b45d18a7b" providerId="ADAL" clId="{68E90990-6033-4802-A0AF-03B4041F7286}" dt="2025-10-06T08:20:41.508" v="257" actId="1037"/>
          <ac:spMkLst>
            <pc:docMk/>
            <pc:sldMk cId="3130576648" sldId="308"/>
            <ac:spMk id="7" creationId="{D900D1BD-0F72-A84D-6160-FAD248F893B8}"/>
          </ac:spMkLst>
        </pc:spChg>
        <pc:spChg chg="mod">
          <ac:chgData name="Alice Dufour-Feronce" userId="fb79c922-e6f7-42f5-b439-f88b45d18a7b" providerId="ADAL" clId="{68E90990-6033-4802-A0AF-03B4041F7286}" dt="2025-10-06T08:18:24.965" v="162" actId="1076"/>
          <ac:spMkLst>
            <pc:docMk/>
            <pc:sldMk cId="3130576648" sldId="308"/>
            <ac:spMk id="8" creationId="{1970AE0E-B940-4FEA-ECBD-05882CDEFBB5}"/>
          </ac:spMkLst>
        </pc:spChg>
        <pc:spChg chg="mod">
          <ac:chgData name="Alice Dufour-Feronce" userId="fb79c922-e6f7-42f5-b439-f88b45d18a7b" providerId="ADAL" clId="{68E90990-6033-4802-A0AF-03B4041F7286}" dt="2025-10-06T08:20:41.508" v="257" actId="1037"/>
          <ac:spMkLst>
            <pc:docMk/>
            <pc:sldMk cId="3130576648" sldId="308"/>
            <ac:spMk id="9" creationId="{02F1BB5F-8363-98F4-68AA-DC7342E9C6C7}"/>
          </ac:spMkLst>
        </pc:spChg>
        <pc:spChg chg="mod">
          <ac:chgData name="Alice Dufour-Feronce" userId="fb79c922-e6f7-42f5-b439-f88b45d18a7b" providerId="ADAL" clId="{68E90990-6033-4802-A0AF-03B4041F7286}" dt="2025-10-06T08:20:41.508" v="257" actId="1037"/>
          <ac:spMkLst>
            <pc:docMk/>
            <pc:sldMk cId="3130576648" sldId="308"/>
            <ac:spMk id="10" creationId="{86FA9523-34AB-4A76-ADEB-6FDC5D87FE2B}"/>
          </ac:spMkLst>
        </pc:spChg>
        <pc:spChg chg="mod">
          <ac:chgData name="Alice Dufour-Feronce" userId="fb79c922-e6f7-42f5-b439-f88b45d18a7b" providerId="ADAL" clId="{68E90990-6033-4802-A0AF-03B4041F7286}" dt="2025-10-06T08:20:41.508" v="257" actId="1037"/>
          <ac:spMkLst>
            <pc:docMk/>
            <pc:sldMk cId="3130576648" sldId="308"/>
            <ac:spMk id="11" creationId="{A554441A-5E89-4489-63D9-9A03CDEAC366}"/>
          </ac:spMkLst>
        </pc:spChg>
        <pc:spChg chg="mod">
          <ac:chgData name="Alice Dufour-Feronce" userId="fb79c922-e6f7-42f5-b439-f88b45d18a7b" providerId="ADAL" clId="{68E90990-6033-4802-A0AF-03B4041F7286}" dt="2025-10-06T08:18:29.339" v="163" actId="1076"/>
          <ac:spMkLst>
            <pc:docMk/>
            <pc:sldMk cId="3130576648" sldId="308"/>
            <ac:spMk id="12" creationId="{1ED8A4C9-2D92-D12B-EF75-3254720E2EF6}"/>
          </ac:spMkLst>
        </pc:spChg>
        <pc:spChg chg="mod">
          <ac:chgData name="Alice Dufour-Feronce" userId="fb79c922-e6f7-42f5-b439-f88b45d18a7b" providerId="ADAL" clId="{68E90990-6033-4802-A0AF-03B4041F7286}" dt="2025-10-06T08:17:42.324" v="152" actId="1076"/>
          <ac:spMkLst>
            <pc:docMk/>
            <pc:sldMk cId="3130576648" sldId="308"/>
            <ac:spMk id="13" creationId="{D416542E-0EE5-CB61-F0BA-5C4A851670EC}"/>
          </ac:spMkLst>
        </pc:spChg>
        <pc:spChg chg="mod">
          <ac:chgData name="Alice Dufour-Feronce" userId="fb79c922-e6f7-42f5-b439-f88b45d18a7b" providerId="ADAL" clId="{68E90990-6033-4802-A0AF-03B4041F7286}" dt="2025-10-06T08:20:03.374" v="219" actId="1076"/>
          <ac:spMkLst>
            <pc:docMk/>
            <pc:sldMk cId="3130576648" sldId="308"/>
            <ac:spMk id="14" creationId="{C801C2CE-4DC7-884E-4128-763A11676321}"/>
          </ac:spMkLst>
        </pc:spChg>
        <pc:spChg chg="mod">
          <ac:chgData name="Alice Dufour-Feronce" userId="fb79c922-e6f7-42f5-b439-f88b45d18a7b" providerId="ADAL" clId="{68E90990-6033-4802-A0AF-03B4041F7286}" dt="2025-10-06T08:20:41.508" v="257" actId="1037"/>
          <ac:spMkLst>
            <pc:docMk/>
            <pc:sldMk cId="3130576648" sldId="308"/>
            <ac:spMk id="15" creationId="{F50D0F88-65D8-0DC4-5964-9BE9C232CF45}"/>
          </ac:spMkLst>
        </pc:spChg>
        <pc:spChg chg="add mod">
          <ac:chgData name="Alice Dufour-Feronce" userId="fb79c922-e6f7-42f5-b439-f88b45d18a7b" providerId="ADAL" clId="{68E90990-6033-4802-A0AF-03B4041F7286}" dt="2025-10-06T08:21:43.941" v="312" actId="1037"/>
          <ac:spMkLst>
            <pc:docMk/>
            <pc:sldMk cId="3130576648" sldId="308"/>
            <ac:spMk id="16" creationId="{5032886F-54AF-B9EB-3F9A-35AEDE09AF0F}"/>
          </ac:spMkLst>
        </pc:spChg>
        <pc:spChg chg="mod">
          <ac:chgData name="Alice Dufour-Feronce" userId="fb79c922-e6f7-42f5-b439-f88b45d18a7b" providerId="ADAL" clId="{68E90990-6033-4802-A0AF-03B4041F7286}" dt="2025-10-06T08:15:30.293" v="102" actId="1076"/>
          <ac:spMkLst>
            <pc:docMk/>
            <pc:sldMk cId="3130576648" sldId="308"/>
            <ac:spMk id="17" creationId="{4426E3BF-A969-5446-F664-BFFE08E5B4BA}"/>
          </ac:spMkLst>
        </pc:spChg>
        <pc:spChg chg="add mod">
          <ac:chgData name="Alice Dufour-Feronce" userId="fb79c922-e6f7-42f5-b439-f88b45d18a7b" providerId="ADAL" clId="{68E90990-6033-4802-A0AF-03B4041F7286}" dt="2025-10-06T08:21:43.941" v="312" actId="1037"/>
          <ac:spMkLst>
            <pc:docMk/>
            <pc:sldMk cId="3130576648" sldId="308"/>
            <ac:spMk id="18" creationId="{FF778D57-AD01-B9EA-4A67-301467A0B35E}"/>
          </ac:spMkLst>
        </pc:spChg>
        <pc:spChg chg="mod">
          <ac:chgData name="Alice Dufour-Feronce" userId="fb79c922-e6f7-42f5-b439-f88b45d18a7b" providerId="ADAL" clId="{68E90990-6033-4802-A0AF-03B4041F7286}" dt="2025-10-06T08:20:20.619" v="223" actId="1076"/>
          <ac:spMkLst>
            <pc:docMk/>
            <pc:sldMk cId="3130576648" sldId="308"/>
            <ac:spMk id="19" creationId="{B60B14B4-4231-55E3-9147-618215B050E4}"/>
          </ac:spMkLst>
        </pc:spChg>
        <pc:spChg chg="add mod">
          <ac:chgData name="Alice Dufour-Feronce" userId="fb79c922-e6f7-42f5-b439-f88b45d18a7b" providerId="ADAL" clId="{68E90990-6033-4802-A0AF-03B4041F7286}" dt="2025-10-06T08:21:43.941" v="312" actId="1037"/>
          <ac:spMkLst>
            <pc:docMk/>
            <pc:sldMk cId="3130576648" sldId="308"/>
            <ac:spMk id="20" creationId="{DFEEF6F1-06A1-3037-A75E-0680D4FB4A83}"/>
          </ac:spMkLst>
        </pc:spChg>
        <pc:spChg chg="mod">
          <ac:chgData name="Alice Dufour-Feronce" userId="fb79c922-e6f7-42f5-b439-f88b45d18a7b" providerId="ADAL" clId="{68E90990-6033-4802-A0AF-03B4041F7286}" dt="2025-10-06T08:16:45.279" v="121" actId="20577"/>
          <ac:spMkLst>
            <pc:docMk/>
            <pc:sldMk cId="3130576648" sldId="308"/>
            <ac:spMk id="21" creationId="{B1F4BC91-52F0-E2ED-914F-D60867C2CF96}"/>
          </ac:spMkLst>
        </pc:spChg>
        <pc:spChg chg="del mod">
          <ac:chgData name="Alice Dufour-Feronce" userId="fb79c922-e6f7-42f5-b439-f88b45d18a7b" providerId="ADAL" clId="{68E90990-6033-4802-A0AF-03B4041F7286}" dt="2025-10-06T08:20:46.900" v="259" actId="478"/>
          <ac:spMkLst>
            <pc:docMk/>
            <pc:sldMk cId="3130576648" sldId="308"/>
            <ac:spMk id="22" creationId="{95C98A96-8B48-0665-CB5F-27560A51B419}"/>
          </ac:spMkLst>
        </pc:spChg>
        <pc:spChg chg="mod">
          <ac:chgData name="Alice Dufour-Feronce" userId="fb79c922-e6f7-42f5-b439-f88b45d18a7b" providerId="ADAL" clId="{68E90990-6033-4802-A0AF-03B4041F7286}" dt="2025-10-06T08:20:13.832" v="222" actId="1076"/>
          <ac:spMkLst>
            <pc:docMk/>
            <pc:sldMk cId="3130576648" sldId="308"/>
            <ac:spMk id="23" creationId="{06B8032E-168D-855D-99DD-7574362FF970}"/>
          </ac:spMkLst>
        </pc:spChg>
        <pc:spChg chg="mod">
          <ac:chgData name="Alice Dufour-Feronce" userId="fb79c922-e6f7-42f5-b439-f88b45d18a7b" providerId="ADAL" clId="{68E90990-6033-4802-A0AF-03B4041F7286}" dt="2025-10-06T08:20:41.508" v="257" actId="1037"/>
          <ac:spMkLst>
            <pc:docMk/>
            <pc:sldMk cId="3130576648" sldId="308"/>
            <ac:spMk id="24" creationId="{0503A98E-71D9-2EA7-56AD-5B2BBA0CCB45}"/>
          </ac:spMkLst>
        </pc:spChg>
        <pc:spChg chg="del">
          <ac:chgData name="Alice Dufour-Feronce" userId="fb79c922-e6f7-42f5-b439-f88b45d18a7b" providerId="ADAL" clId="{68E90990-6033-4802-A0AF-03B4041F7286}" dt="2025-10-06T08:20:47.709" v="260" actId="478"/>
          <ac:spMkLst>
            <pc:docMk/>
            <pc:sldMk cId="3130576648" sldId="308"/>
            <ac:spMk id="25" creationId="{6E29BEA9-597F-C913-D94E-AD305A0C34B8}"/>
          </ac:spMkLst>
        </pc:spChg>
        <pc:spChg chg="add mod">
          <ac:chgData name="Alice Dufour-Feronce" userId="fb79c922-e6f7-42f5-b439-f88b45d18a7b" providerId="ADAL" clId="{68E90990-6033-4802-A0AF-03B4041F7286}" dt="2025-10-06T08:21:43.941" v="312" actId="1037"/>
          <ac:spMkLst>
            <pc:docMk/>
            <pc:sldMk cId="3130576648" sldId="308"/>
            <ac:spMk id="26" creationId="{C989A22D-911C-7E3A-8540-5F5E858EE0B6}"/>
          </ac:spMkLst>
        </pc:spChg>
        <pc:spChg chg="add mod">
          <ac:chgData name="Alice Dufour-Feronce" userId="fb79c922-e6f7-42f5-b439-f88b45d18a7b" providerId="ADAL" clId="{68E90990-6033-4802-A0AF-03B4041F7286}" dt="2025-10-06T08:21:43.941" v="312" actId="1037"/>
          <ac:spMkLst>
            <pc:docMk/>
            <pc:sldMk cId="3130576648" sldId="308"/>
            <ac:spMk id="27" creationId="{1D3DC4E1-4FC3-B450-2C65-36222CBEEDBD}"/>
          </ac:spMkLst>
        </pc:spChg>
        <pc:spChg chg="add mod">
          <ac:chgData name="Alice Dufour-Feronce" userId="fb79c922-e6f7-42f5-b439-f88b45d18a7b" providerId="ADAL" clId="{68E90990-6033-4802-A0AF-03B4041F7286}" dt="2025-10-06T08:21:43.941" v="312" actId="1037"/>
          <ac:spMkLst>
            <pc:docMk/>
            <pc:sldMk cId="3130576648" sldId="308"/>
            <ac:spMk id="29" creationId="{590B57A0-A39C-01CE-8212-7F7771B9F8A9}"/>
          </ac:spMkLst>
        </pc:spChg>
        <pc:spChg chg="add mod">
          <ac:chgData name="Alice Dufour-Feronce" userId="fb79c922-e6f7-42f5-b439-f88b45d18a7b" providerId="ADAL" clId="{68E90990-6033-4802-A0AF-03B4041F7286}" dt="2025-10-06T08:21:43.941" v="312" actId="1037"/>
          <ac:spMkLst>
            <pc:docMk/>
            <pc:sldMk cId="3130576648" sldId="308"/>
            <ac:spMk id="30" creationId="{49B6933B-161F-AB4C-1337-D56BBD0075B6}"/>
          </ac:spMkLst>
        </pc:spChg>
        <pc:spChg chg="add mod">
          <ac:chgData name="Alice Dufour-Feronce" userId="fb79c922-e6f7-42f5-b439-f88b45d18a7b" providerId="ADAL" clId="{68E90990-6033-4802-A0AF-03B4041F7286}" dt="2025-10-06T08:21:43.941" v="312" actId="1037"/>
          <ac:spMkLst>
            <pc:docMk/>
            <pc:sldMk cId="3130576648" sldId="308"/>
            <ac:spMk id="31" creationId="{F1A57E27-F191-034E-3409-71EF8A191113}"/>
          </ac:spMkLst>
        </pc:spChg>
        <pc:spChg chg="add mod">
          <ac:chgData name="Alice Dufour-Feronce" userId="fb79c922-e6f7-42f5-b439-f88b45d18a7b" providerId="ADAL" clId="{68E90990-6033-4802-A0AF-03B4041F7286}" dt="2025-10-06T08:21:43.941" v="312" actId="1037"/>
          <ac:spMkLst>
            <pc:docMk/>
            <pc:sldMk cId="3130576648" sldId="308"/>
            <ac:spMk id="32" creationId="{F99B6177-EF02-2685-30D3-C2AE451A7462}"/>
          </ac:spMkLst>
        </pc:spChg>
        <pc:spChg chg="add mod">
          <ac:chgData name="Alice Dufour-Feronce" userId="fb79c922-e6f7-42f5-b439-f88b45d18a7b" providerId="ADAL" clId="{68E90990-6033-4802-A0AF-03B4041F7286}" dt="2025-10-06T08:21:43.941" v="312" actId="1037"/>
          <ac:spMkLst>
            <pc:docMk/>
            <pc:sldMk cId="3130576648" sldId="308"/>
            <ac:spMk id="34" creationId="{23CC05A3-760D-9F7D-DF9D-96FA06C3C052}"/>
          </ac:spMkLst>
        </pc:spChg>
        <pc:spChg chg="mod">
          <ac:chgData name="Alice Dufour-Feronce" userId="fb79c922-e6f7-42f5-b439-f88b45d18a7b" providerId="ADAL" clId="{68E90990-6033-4802-A0AF-03B4041F7286}" dt="2025-10-06T08:16:10.337" v="107" actId="1076"/>
          <ac:spMkLst>
            <pc:docMk/>
            <pc:sldMk cId="3130576648" sldId="308"/>
            <ac:spMk id="113" creationId="{E77CFB4C-11E4-E2AF-32C1-EF43FBDE05A1}"/>
          </ac:spMkLst>
        </pc:spChg>
        <pc:spChg chg="mod">
          <ac:chgData name="Alice Dufour-Feronce" userId="fb79c922-e6f7-42f5-b439-f88b45d18a7b" providerId="ADAL" clId="{68E90990-6033-4802-A0AF-03B4041F7286}" dt="2025-10-06T08:22:16.484" v="331" actId="20577"/>
          <ac:spMkLst>
            <pc:docMk/>
            <pc:sldMk cId="3130576648" sldId="308"/>
            <ac:spMk id="114" creationId="{7537784A-736E-6FA9-2FA7-6E59EED456FE}"/>
          </ac:spMkLst>
        </pc:spChg>
        <pc:spChg chg="mod">
          <ac:chgData name="Alice Dufour-Feronce" userId="fb79c922-e6f7-42f5-b439-f88b45d18a7b" providerId="ADAL" clId="{68E90990-6033-4802-A0AF-03B4041F7286}" dt="2025-10-06T08:18:43.984" v="165" actId="1076"/>
          <ac:spMkLst>
            <pc:docMk/>
            <pc:sldMk cId="3130576648" sldId="308"/>
            <ac:spMk id="119" creationId="{6F59B672-AE24-5B29-405C-1446419C5033}"/>
          </ac:spMkLst>
        </pc:spChg>
        <pc:spChg chg="mod">
          <ac:chgData name="Alice Dufour-Feronce" userId="fb79c922-e6f7-42f5-b439-f88b45d18a7b" providerId="ADAL" clId="{68E90990-6033-4802-A0AF-03B4041F7286}" dt="2025-10-06T08:18:00.185" v="154" actId="1076"/>
          <ac:spMkLst>
            <pc:docMk/>
            <pc:sldMk cId="3130576648" sldId="308"/>
            <ac:spMk id="120" creationId="{49714D23-F566-1421-E375-34993FF63E4B}"/>
          </ac:spMkLst>
        </pc:spChg>
        <pc:spChg chg="mod">
          <ac:chgData name="Alice Dufour-Feronce" userId="fb79c922-e6f7-42f5-b439-f88b45d18a7b" providerId="ADAL" clId="{68E90990-6033-4802-A0AF-03B4041F7286}" dt="2025-10-06T08:20:07.151" v="220" actId="1076"/>
          <ac:spMkLst>
            <pc:docMk/>
            <pc:sldMk cId="3130576648" sldId="308"/>
            <ac:spMk id="121" creationId="{FC49C9DA-9398-95AC-334F-5F407CC14BBC}"/>
          </ac:spMkLst>
        </pc:spChg>
        <pc:spChg chg="mod">
          <ac:chgData name="Alice Dufour-Feronce" userId="fb79c922-e6f7-42f5-b439-f88b45d18a7b" providerId="ADAL" clId="{68E90990-6033-4802-A0AF-03B4041F7286}" dt="2025-10-06T08:22:04.201" v="327" actId="1035"/>
          <ac:spMkLst>
            <pc:docMk/>
            <pc:sldMk cId="3130576648" sldId="308"/>
            <ac:spMk id="122" creationId="{69BF0E69-9A2A-7AF8-A99D-78AEDDE632EE}"/>
          </ac:spMkLst>
        </pc:spChg>
        <pc:spChg chg="mod">
          <ac:chgData name="Alice Dufour-Feronce" userId="fb79c922-e6f7-42f5-b439-f88b45d18a7b" providerId="ADAL" clId="{68E90990-6033-4802-A0AF-03B4041F7286}" dt="2025-10-06T08:20:41.508" v="257" actId="1037"/>
          <ac:spMkLst>
            <pc:docMk/>
            <pc:sldMk cId="3130576648" sldId="308"/>
            <ac:spMk id="123" creationId="{71BD7F0D-9B29-33E7-3129-8DA8675F9FFE}"/>
          </ac:spMkLst>
        </pc:spChg>
        <pc:spChg chg="mod">
          <ac:chgData name="Alice Dufour-Feronce" userId="fb79c922-e6f7-42f5-b439-f88b45d18a7b" providerId="ADAL" clId="{68E90990-6033-4802-A0AF-03B4041F7286}" dt="2025-10-06T08:18:09.004" v="155" actId="1076"/>
          <ac:spMkLst>
            <pc:docMk/>
            <pc:sldMk cId="3130576648" sldId="308"/>
            <ac:spMk id="124" creationId="{CD73004C-081D-4873-AD41-4FB4586FA209}"/>
          </ac:spMkLst>
        </pc:spChg>
        <pc:spChg chg="mod">
          <ac:chgData name="Alice Dufour-Feronce" userId="fb79c922-e6f7-42f5-b439-f88b45d18a7b" providerId="ADAL" clId="{68E90990-6033-4802-A0AF-03B4041F7286}" dt="2025-10-06T08:20:10.759" v="221" actId="1076"/>
          <ac:spMkLst>
            <pc:docMk/>
            <pc:sldMk cId="3130576648" sldId="308"/>
            <ac:spMk id="125" creationId="{E49B2DE2-EC83-523E-3434-CD475306F540}"/>
          </ac:spMkLst>
        </pc:spChg>
        <pc:spChg chg="mod">
          <ac:chgData name="Alice Dufour-Feronce" userId="fb79c922-e6f7-42f5-b439-f88b45d18a7b" providerId="ADAL" clId="{68E90990-6033-4802-A0AF-03B4041F7286}" dt="2025-10-06T08:19:33.276" v="172" actId="1076"/>
          <ac:spMkLst>
            <pc:docMk/>
            <pc:sldMk cId="3130576648" sldId="308"/>
            <ac:spMk id="126" creationId="{156DB228-4341-616D-C29D-15CFEDE8ED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f5f16d9ba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4f5f16d9b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34627ca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34627ca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34627cad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34627cad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34627cad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34627cad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34627cad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34627cad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f5f16d9ba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f5f16d9ba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f5f16d9ba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f5f16d9ba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34627ca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34627ca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34627cad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34627cad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34627cad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34627ca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347b5f5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347b5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34627cad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34627ca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34627cad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34627cad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34627cad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34627cad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34627cad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34627ca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34627cad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34627cad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627cad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627cad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34627cad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34627cad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e34627ca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e34627ca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34627cad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34627cad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34627cad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34627ca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34627cad4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34627cad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e34627cad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e34627cad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34627cad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34627ca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e34627cad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e34627cad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34627cad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34627cad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e34627cad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e34627cad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4f5f16d9ba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4f5f16d9ba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e34627cad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e34627cad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4627cad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4627cad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4f5f16d9ba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4f5f16d9b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e34627cad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e34627cad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34627ca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34627ca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e34627cad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e34627cad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e34627cad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e34627cad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e34627cad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e34627cad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e34627cad4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e34627cad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e34627cad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e34627cad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e34627cad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e34627cad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34627cad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34627cad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27052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242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34627ca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34627ca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347b5f564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e347b5f56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34627ca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62BDF732-0A75-6353-38B1-708ACC54F662}"/>
            </a:ext>
          </a:extLst>
        </p:cNvPr>
        <p:cNvGrpSpPr/>
        <p:nvPr/>
      </p:nvGrpSpPr>
      <p:grpSpPr>
        <a:xfrm>
          <a:off x="0" y="0"/>
          <a:ext cx="0" cy="0"/>
          <a:chOff x="0" y="0"/>
          <a:chExt cx="0" cy="0"/>
        </a:xfrm>
      </p:grpSpPr>
      <p:sp>
        <p:nvSpPr>
          <p:cNvPr id="108" name="Google Shape;108;g1e34627cad4_0_17:notes">
            <a:extLst>
              <a:ext uri="{FF2B5EF4-FFF2-40B4-BE49-F238E27FC236}">
                <a16:creationId xmlns:a16="http://schemas.microsoft.com/office/drawing/2014/main" id="{C6D46F1E-A4FE-2177-7924-2545518191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a:extLst>
              <a:ext uri="{FF2B5EF4-FFF2-40B4-BE49-F238E27FC236}">
                <a16:creationId xmlns:a16="http://schemas.microsoft.com/office/drawing/2014/main" id="{F8EB0098-5DFB-5829-CF13-1BDE83F000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572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34627ca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34627ca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f5f16d9b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f5f16d9b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s://linktr.ee/GA2LENETWORK" TargetMode="External"/><Relationship Id="rId4" Type="http://schemas.openxmlformats.org/officeDocument/2006/relationships/hyperlink" Target="https://global-allergy.network/cores/anacare/"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49800"/>
            <a:ext cx="9144000" cy="88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US" sz="4480" noProof="0" dirty="0">
                <a:latin typeface="Helvetica Neue"/>
                <a:ea typeface="Helvetica Neue"/>
                <a:cs typeface="Helvetica Neue"/>
                <a:sym typeface="Helvetica Neue"/>
              </a:rPr>
              <a:t>Name Center</a:t>
            </a:r>
          </a:p>
        </p:txBody>
      </p:sp>
      <p:sp>
        <p:nvSpPr>
          <p:cNvPr id="55" name="Google Shape;55;p13"/>
          <p:cNvSpPr txBox="1">
            <a:spLocks noGrp="1"/>
          </p:cNvSpPr>
          <p:nvPr>
            <p:ph type="subTitle" idx="1"/>
          </p:nvPr>
        </p:nvSpPr>
        <p:spPr>
          <a:xfrm>
            <a:off x="363950" y="410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US" b="1" noProof="0" dirty="0">
                <a:solidFill>
                  <a:srgbClr val="0B5394"/>
                </a:solidFill>
                <a:latin typeface="Helvetica Neue"/>
                <a:ea typeface="Helvetica Neue"/>
                <a:cs typeface="Helvetica Neue"/>
                <a:sym typeface="Helvetica Neue"/>
              </a:rPr>
              <a:t>ANACARE </a:t>
            </a:r>
          </a:p>
          <a:p>
            <a:pPr marL="0" lvl="0" indent="0" algn="ctr" rtl="0">
              <a:spcBef>
                <a:spcPts val="0"/>
              </a:spcBef>
              <a:spcAft>
                <a:spcPts val="0"/>
              </a:spcAft>
              <a:buNone/>
            </a:pPr>
            <a:r>
              <a:rPr lang="en-US" b="1" noProof="0" dirty="0">
                <a:solidFill>
                  <a:srgbClr val="0B5394"/>
                </a:solidFill>
                <a:latin typeface="Helvetica Neue"/>
                <a:ea typeface="Helvetica Neue"/>
                <a:cs typeface="Helvetica Neue"/>
                <a:sym typeface="Helvetica Neue"/>
              </a:rPr>
              <a:t>Audit Presentation</a:t>
            </a:r>
          </a:p>
        </p:txBody>
      </p:sp>
      <p:pic>
        <p:nvPicPr>
          <p:cNvPr id="56" name="Google Shape;56;p13"/>
          <p:cNvPicPr preferRelativeResize="0"/>
          <p:nvPr/>
        </p:nvPicPr>
        <p:blipFill>
          <a:blip r:embed="rId3"/>
          <a:srcRect t="5161"/>
          <a:stretch/>
        </p:blipFill>
        <p:spPr>
          <a:xfrm>
            <a:off x="7131175" y="-1"/>
            <a:ext cx="1823226" cy="1729123"/>
          </a:xfrm>
          <a:prstGeom prst="rect">
            <a:avLst/>
          </a:prstGeom>
          <a:noFill/>
          <a:ln>
            <a:noFill/>
          </a:ln>
        </p:spPr>
      </p:pic>
      <p:pic>
        <p:nvPicPr>
          <p:cNvPr id="57" name="Google Shape;57;p13"/>
          <p:cNvPicPr preferRelativeResize="0"/>
          <p:nvPr/>
        </p:nvPicPr>
        <p:blipFill rotWithShape="1">
          <a:blip r:embed="rId4">
            <a:alphaModFix/>
          </a:blip>
          <a:srcRect l="129" r="129"/>
          <a:stretch/>
        </p:blipFill>
        <p:spPr>
          <a:xfrm>
            <a:off x="89675" y="158600"/>
            <a:ext cx="2027400" cy="1317821"/>
          </a:xfrm>
          <a:prstGeom prst="rect">
            <a:avLst/>
          </a:prstGeom>
          <a:noFill/>
          <a:ln>
            <a:noFill/>
          </a:ln>
        </p:spPr>
      </p:pic>
      <p:sp>
        <p:nvSpPr>
          <p:cNvPr id="58" name="Google Shape;58;p13"/>
          <p:cNvSpPr txBox="1"/>
          <p:nvPr/>
        </p:nvSpPr>
        <p:spPr>
          <a:xfrm>
            <a:off x="93792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chemeClr val="dk1"/>
                </a:solidFill>
                <a:latin typeface="Helvetica Neue"/>
                <a:ea typeface="Helvetica Neue"/>
                <a:cs typeface="Helvetica Neue"/>
                <a:sym typeface="Helvetica Neue"/>
              </a:rPr>
              <a:t>Name Head of center:</a:t>
            </a:r>
          </a:p>
        </p:txBody>
      </p:sp>
      <p:sp>
        <p:nvSpPr>
          <p:cNvPr id="59" name="Google Shape;59;p13"/>
          <p:cNvSpPr txBox="1"/>
          <p:nvPr/>
        </p:nvSpPr>
        <p:spPr>
          <a:xfrm>
            <a:off x="93792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noProof="0" dirty="0">
                <a:solidFill>
                  <a:schemeClr val="dk1"/>
                </a:solidFill>
                <a:latin typeface="Helvetica Neue"/>
                <a:ea typeface="Helvetica Neue"/>
                <a:cs typeface="Helvetica Neue"/>
                <a:sym typeface="Helvetica Neue"/>
              </a:rPr>
              <a:t>Name Deputy of center:</a:t>
            </a:r>
            <a:endParaRPr lang="en-US" sz="1200" noProof="0" dirty="0">
              <a:solidFill>
                <a:schemeClr val="dk1"/>
              </a:solidFill>
            </a:endParaRPr>
          </a:p>
        </p:txBody>
      </p:sp>
      <p:sp>
        <p:nvSpPr>
          <p:cNvPr id="60" name="Google Shape;60;p13"/>
          <p:cNvSpPr txBox="1"/>
          <p:nvPr/>
        </p:nvSpPr>
        <p:spPr>
          <a:xfrm>
            <a:off x="495737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chemeClr val="dk1"/>
                </a:solidFill>
                <a:latin typeface="Helvetica Neue"/>
                <a:ea typeface="Helvetica Neue"/>
                <a:cs typeface="Helvetica Neue"/>
                <a:sym typeface="Helvetica Neue"/>
              </a:rPr>
              <a:t>Email Head of center:</a:t>
            </a:r>
          </a:p>
        </p:txBody>
      </p:sp>
      <p:sp>
        <p:nvSpPr>
          <p:cNvPr id="61" name="Google Shape;61;p13"/>
          <p:cNvSpPr txBox="1"/>
          <p:nvPr/>
        </p:nvSpPr>
        <p:spPr>
          <a:xfrm>
            <a:off x="495737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chemeClr val="dk1"/>
                </a:solidFill>
                <a:latin typeface="Helvetica Neue"/>
                <a:ea typeface="Helvetica Neue"/>
                <a:cs typeface="Helvetica Neue"/>
                <a:sym typeface="Helvetica Neue"/>
              </a:rPr>
              <a:t>Name Deputy of center:</a:t>
            </a:r>
            <a:endParaRPr lang="en-US" sz="1200" noProof="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200" noProof="0" dirty="0">
                <a:solidFill>
                  <a:srgbClr val="000000"/>
                </a:solidFill>
                <a:latin typeface="Helvetica Neue"/>
                <a:ea typeface="Helvetica Neue"/>
                <a:cs typeface="Helvetica Neue"/>
                <a:sym typeface="Helvetica Neue"/>
              </a:rPr>
              <a:t>Photos of </a:t>
            </a:r>
            <a:r>
              <a:rPr lang="en-US" sz="1200" noProof="0" dirty="0">
                <a:latin typeface="Helvetica Neue"/>
                <a:ea typeface="Helvetica Neue"/>
                <a:cs typeface="Helvetica Neue"/>
                <a:sym typeface="Helvetica Neue"/>
              </a:rPr>
              <a:t>physicians / nurses</a:t>
            </a:r>
            <a:endParaRPr lang="en-US" noProof="0" dirty="0"/>
          </a:p>
        </p:txBody>
      </p:sp>
      <p:pic>
        <p:nvPicPr>
          <p:cNvPr id="156" name="Google Shape;156;p21"/>
          <p:cNvPicPr preferRelativeResize="0"/>
          <p:nvPr/>
        </p:nvPicPr>
        <p:blipFill>
          <a:blip r:embed="rId3">
            <a:alphaModFix/>
          </a:blip>
          <a:stretch>
            <a:fillRect/>
          </a:stretch>
        </p:blipFill>
        <p:spPr>
          <a:xfrm>
            <a:off x="477175" y="1328725"/>
            <a:ext cx="1750925" cy="1750925"/>
          </a:xfrm>
          <a:prstGeom prst="rect">
            <a:avLst/>
          </a:prstGeom>
          <a:noFill/>
          <a:ln>
            <a:noFill/>
          </a:ln>
        </p:spPr>
      </p:pic>
      <p:pic>
        <p:nvPicPr>
          <p:cNvPr id="157" name="Google Shape;157;p21"/>
          <p:cNvPicPr preferRelativeResize="0"/>
          <p:nvPr/>
        </p:nvPicPr>
        <p:blipFill>
          <a:blip r:embed="rId3">
            <a:alphaModFix/>
          </a:blip>
          <a:stretch>
            <a:fillRect/>
          </a:stretch>
        </p:blipFill>
        <p:spPr>
          <a:xfrm>
            <a:off x="2676400" y="1328725"/>
            <a:ext cx="1750925" cy="1750925"/>
          </a:xfrm>
          <a:prstGeom prst="rect">
            <a:avLst/>
          </a:prstGeom>
          <a:noFill/>
          <a:ln>
            <a:noFill/>
          </a:ln>
        </p:spPr>
      </p:pic>
      <p:pic>
        <p:nvPicPr>
          <p:cNvPr id="158" name="Google Shape;158;p21"/>
          <p:cNvPicPr preferRelativeResize="0"/>
          <p:nvPr/>
        </p:nvPicPr>
        <p:blipFill>
          <a:blip r:embed="rId3">
            <a:alphaModFix/>
          </a:blip>
          <a:stretch>
            <a:fillRect/>
          </a:stretch>
        </p:blipFill>
        <p:spPr>
          <a:xfrm>
            <a:off x="4777450" y="1328725"/>
            <a:ext cx="1750925" cy="1750925"/>
          </a:xfrm>
          <a:prstGeom prst="rect">
            <a:avLst/>
          </a:prstGeom>
          <a:noFill/>
          <a:ln>
            <a:noFill/>
          </a:ln>
        </p:spPr>
      </p:pic>
      <p:pic>
        <p:nvPicPr>
          <p:cNvPr id="159" name="Google Shape;159;p21"/>
          <p:cNvPicPr preferRelativeResize="0"/>
          <p:nvPr/>
        </p:nvPicPr>
        <p:blipFill>
          <a:blip r:embed="rId3">
            <a:alphaModFix/>
          </a:blip>
          <a:stretch>
            <a:fillRect/>
          </a:stretch>
        </p:blipFill>
        <p:spPr>
          <a:xfrm>
            <a:off x="6878500" y="1328725"/>
            <a:ext cx="1750925" cy="1750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6</a:t>
            </a:r>
            <a:r>
              <a:rPr lang="en-US" sz="1600" noProof="0" dirty="0">
                <a:solidFill>
                  <a:srgbClr val="1155CC"/>
                </a:solidFill>
                <a:latin typeface="Helvetica Neue"/>
                <a:ea typeface="Helvetica Neue"/>
                <a:cs typeface="Helvetica Neue"/>
                <a:sym typeface="Helvetica Neue"/>
              </a:rPr>
              <a:t>. Multidisciplinary approach</a:t>
            </a:r>
          </a:p>
        </p:txBody>
      </p:sp>
      <p:sp>
        <p:nvSpPr>
          <p:cNvPr id="165" name="Google Shape;165;p22"/>
          <p:cNvSpPr txBox="1">
            <a:spLocks noGrp="1"/>
          </p:cNvSpPr>
          <p:nvPr>
            <p:ph type="body" idx="1"/>
          </p:nvPr>
        </p:nvSpPr>
        <p:spPr>
          <a:xfrm>
            <a:off x="623400" y="820150"/>
            <a:ext cx="7639500" cy="542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be able to interact with other specialties for the management of comorbidities, the treatment of patients with differential diagnoses, and to perform extended diagnostics including the possibility to offer provocation tests as well as testing with native allergens for both food and drug allergies</a:t>
            </a:r>
          </a:p>
        </p:txBody>
      </p:sp>
      <p:sp>
        <p:nvSpPr>
          <p:cNvPr id="166" name="Google Shape;166;p22"/>
          <p:cNvSpPr txBox="1"/>
          <p:nvPr/>
        </p:nvSpPr>
        <p:spPr>
          <a:xfrm>
            <a:off x="356592" y="4221436"/>
            <a:ext cx="6637800" cy="954077"/>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write down specialties who you interact with.</a:t>
            </a:r>
            <a:endParaRPr lang="en-US" sz="1000" noProof="0" dirty="0">
              <a:solidFill>
                <a:srgbClr val="1155CC"/>
              </a:solidFill>
            </a:endParaRPr>
          </a:p>
          <a:p>
            <a:pPr marL="0" lvl="0" indent="0" algn="l" rtl="0">
              <a:spcBef>
                <a:spcPts val="0"/>
              </a:spcBef>
              <a:spcAft>
                <a:spcPts val="0"/>
              </a:spcAft>
              <a:buNone/>
            </a:pPr>
            <a:r>
              <a:rPr lang="en-US" sz="1000" noProof="0" dirty="0">
                <a:solidFill>
                  <a:schemeClr val="lt2"/>
                </a:solidFill>
              </a:rPr>
              <a:t>x</a:t>
            </a:r>
          </a:p>
          <a:p>
            <a:pPr marL="0" lvl="0" indent="0" algn="l" rtl="0">
              <a:spcBef>
                <a:spcPts val="0"/>
              </a:spcBef>
              <a:spcAft>
                <a:spcPts val="0"/>
              </a:spcAft>
              <a:buNone/>
            </a:pPr>
            <a:r>
              <a:rPr lang="en-US" sz="1000" noProof="0" dirty="0">
                <a:solidFill>
                  <a:schemeClr val="lt2"/>
                </a:solidFill>
              </a:rPr>
              <a:t>x</a:t>
            </a:r>
          </a:p>
          <a:p>
            <a:pPr marL="0" lvl="0" indent="0" algn="l" rtl="0">
              <a:spcBef>
                <a:spcPts val="0"/>
              </a:spcBef>
              <a:spcAft>
                <a:spcPts val="0"/>
              </a:spcAft>
              <a:buNone/>
            </a:pPr>
            <a:r>
              <a:rPr lang="en-US" sz="1000" noProof="0" dirty="0">
                <a:solidFill>
                  <a:schemeClr val="lt2"/>
                </a:solidFill>
              </a:rPr>
              <a:t>x</a:t>
            </a:r>
          </a:p>
          <a:p>
            <a:pPr marL="0" lvl="0" indent="0" algn="l" rtl="0">
              <a:spcBef>
                <a:spcPts val="0"/>
              </a:spcBef>
              <a:spcAft>
                <a:spcPts val="0"/>
              </a:spcAft>
              <a:buNone/>
            </a:pPr>
            <a:r>
              <a:rPr lang="en-US" sz="1000" noProof="0" dirty="0">
                <a:solidFill>
                  <a:schemeClr val="lt2"/>
                </a:solidFill>
              </a:rPr>
              <a:t>x</a:t>
            </a:r>
          </a:p>
        </p:txBody>
      </p:sp>
      <p:sp>
        <p:nvSpPr>
          <p:cNvPr id="167" name="Google Shape;167;p22"/>
          <p:cNvSpPr txBox="1"/>
          <p:nvPr/>
        </p:nvSpPr>
        <p:spPr>
          <a:xfrm>
            <a:off x="623399" y="1404775"/>
            <a:ext cx="5249737" cy="27776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1200"/>
              </a:spcAft>
              <a:buNone/>
            </a:pPr>
            <a:r>
              <a:rPr lang="en-US" sz="1000" noProof="0" dirty="0">
                <a:solidFill>
                  <a:schemeClr val="dk1"/>
                </a:solidFill>
                <a:latin typeface="Helvetica Neue"/>
                <a:ea typeface="Helvetica Neue"/>
                <a:cs typeface="Helvetica Neue"/>
                <a:sym typeface="Helvetica Neue"/>
              </a:rPr>
              <a:t>Is the center able to interact with other specialists and list of available specialties including dieticians, nutritionists, and psychologists?</a:t>
            </a:r>
          </a:p>
          <a:p>
            <a:pPr marL="0" lvl="0" indent="0" algn="l" rtl="0">
              <a:lnSpc>
                <a:spcPct val="115000"/>
              </a:lnSpc>
              <a:spcBef>
                <a:spcPts val="1200"/>
              </a:spcBef>
              <a:spcAft>
                <a:spcPts val="1200"/>
              </a:spcAft>
              <a:buNone/>
            </a:pPr>
            <a:r>
              <a:rPr lang="en-US" sz="1000" dirty="0">
                <a:solidFill>
                  <a:schemeClr val="dk1"/>
                </a:solidFill>
                <a:latin typeface="Helvetica Neue"/>
                <a:sym typeface="Helvetica Neue"/>
              </a:rPr>
              <a:t>How many provocation test your center performs per year?</a:t>
            </a:r>
          </a:p>
          <a:p>
            <a:pPr marL="0" lvl="0" indent="0" algn="l" rtl="0">
              <a:lnSpc>
                <a:spcPct val="115000"/>
              </a:lnSpc>
              <a:spcBef>
                <a:spcPts val="1200"/>
              </a:spcBef>
              <a:spcAft>
                <a:spcPts val="1200"/>
              </a:spcAft>
              <a:buNone/>
            </a:pPr>
            <a:r>
              <a:rPr lang="en-US" sz="1000" dirty="0">
                <a:solidFill>
                  <a:srgbClr val="FF0000"/>
                </a:solidFill>
                <a:latin typeface="Helvetica Neue"/>
                <a:ea typeface="Helvetica Neue"/>
                <a:cs typeface="Helvetica Neue"/>
                <a:sym typeface="Helvetica Neue"/>
              </a:rPr>
              <a:t>				</a:t>
            </a:r>
            <a:r>
              <a:rPr lang="en-US" sz="1000" dirty="0">
                <a:solidFill>
                  <a:schemeClr val="tx1"/>
                </a:solidFill>
                <a:latin typeface="Helvetica Neue"/>
                <a:ea typeface="Helvetica Neue"/>
                <a:cs typeface="Helvetica Neue"/>
                <a:sym typeface="Helvetica Neue"/>
              </a:rPr>
              <a:t>Between 10 and 2</a:t>
            </a:r>
            <a:r>
              <a:rPr lang="en-US" sz="1000" noProof="0" dirty="0">
                <a:solidFill>
                  <a:schemeClr val="tx1"/>
                </a:solidFill>
                <a:latin typeface="Helvetica Neue"/>
                <a:ea typeface="Helvetica Neue"/>
                <a:cs typeface="Helvetica Neue"/>
                <a:sym typeface="Helvetica Neue"/>
              </a:rPr>
              <a:t>5</a:t>
            </a:r>
            <a:r>
              <a:rPr lang="en-US" sz="1000" dirty="0">
                <a:solidFill>
                  <a:schemeClr val="tx1"/>
                </a:solidFill>
                <a:latin typeface="Helvetica Neue"/>
                <a:ea typeface="Helvetica Neue"/>
                <a:cs typeface="Helvetica Neue"/>
                <a:sym typeface="Helvetica Neue"/>
              </a:rPr>
              <a:t> </a:t>
            </a:r>
            <a:br>
              <a:rPr lang="en-US" sz="1000" dirty="0">
                <a:solidFill>
                  <a:schemeClr val="tx1"/>
                </a:solidFill>
                <a:latin typeface="Helvetica Neue"/>
                <a:ea typeface="Helvetica Neue"/>
                <a:cs typeface="Helvetica Neue"/>
                <a:sym typeface="Helvetica Neue"/>
              </a:rPr>
            </a:br>
            <a:br>
              <a:rPr lang="en-US" sz="1000" dirty="0">
                <a:solidFill>
                  <a:schemeClr val="tx1"/>
                </a:solidFill>
                <a:latin typeface="Helvetica Neue"/>
                <a:ea typeface="Helvetica Neue"/>
                <a:cs typeface="Helvetica Neue"/>
                <a:sym typeface="Helvetica Neue"/>
              </a:rPr>
            </a:br>
            <a:r>
              <a:rPr lang="en-US" sz="1000" dirty="0">
                <a:solidFill>
                  <a:schemeClr val="tx1"/>
                </a:solidFill>
                <a:latin typeface="Helvetica Neue"/>
                <a:ea typeface="Helvetica Neue"/>
                <a:cs typeface="Helvetica Neue"/>
                <a:sym typeface="Helvetica Neue"/>
              </a:rPr>
              <a:t>				Between 25-50 </a:t>
            </a:r>
            <a:br>
              <a:rPr lang="en-US" sz="1000" dirty="0">
                <a:solidFill>
                  <a:schemeClr val="tx1"/>
                </a:solidFill>
                <a:latin typeface="Helvetica Neue"/>
                <a:ea typeface="Helvetica Neue"/>
                <a:cs typeface="Helvetica Neue"/>
                <a:sym typeface="Helvetica Neue"/>
              </a:rPr>
            </a:br>
            <a:br>
              <a:rPr lang="en-US" sz="1000" dirty="0">
                <a:solidFill>
                  <a:schemeClr val="tx1"/>
                </a:solidFill>
                <a:latin typeface="Helvetica Neue"/>
                <a:ea typeface="Helvetica Neue"/>
                <a:cs typeface="Helvetica Neue"/>
                <a:sym typeface="Helvetica Neue"/>
              </a:rPr>
            </a:br>
            <a:r>
              <a:rPr lang="en-US" sz="1000" dirty="0">
                <a:solidFill>
                  <a:schemeClr val="tx1"/>
                </a:solidFill>
                <a:latin typeface="Helvetica Neue"/>
                <a:ea typeface="Helvetica Neue"/>
                <a:cs typeface="Helvetica Neue"/>
                <a:sym typeface="Helvetica Neue"/>
              </a:rPr>
              <a:t>				Between 50 and 100</a:t>
            </a:r>
          </a:p>
        </p:txBody>
      </p:sp>
      <p:sp>
        <p:nvSpPr>
          <p:cNvPr id="168" name="Google Shape;168;p22"/>
          <p:cNvSpPr/>
          <p:nvPr/>
        </p:nvSpPr>
        <p:spPr>
          <a:xfrm>
            <a:off x="75175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69" name="Google Shape;169;p22"/>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70" name="Google Shape;170;p22"/>
          <p:cNvSpPr/>
          <p:nvPr/>
        </p:nvSpPr>
        <p:spPr>
          <a:xfrm>
            <a:off x="65021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71" name="Google Shape;171;p22"/>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 name="Google Shape;168;p22">
            <a:extLst>
              <a:ext uri="{FF2B5EF4-FFF2-40B4-BE49-F238E27FC236}">
                <a16:creationId xmlns:a16="http://schemas.microsoft.com/office/drawing/2014/main" id="{3ECF663E-E8D1-387D-C53B-A5AB2B02283B}"/>
              </a:ext>
            </a:extLst>
          </p:cNvPr>
          <p:cNvSpPr/>
          <p:nvPr/>
        </p:nvSpPr>
        <p:spPr>
          <a:xfrm>
            <a:off x="7513667" y="305941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 name="Google Shape;169;p22">
            <a:extLst>
              <a:ext uri="{FF2B5EF4-FFF2-40B4-BE49-F238E27FC236}">
                <a16:creationId xmlns:a16="http://schemas.microsoft.com/office/drawing/2014/main" id="{FD17783D-0A2C-CE8F-5C50-D1EFFEEA3335}"/>
              </a:ext>
            </a:extLst>
          </p:cNvPr>
          <p:cNvSpPr txBox="1"/>
          <p:nvPr/>
        </p:nvSpPr>
        <p:spPr>
          <a:xfrm>
            <a:off x="5929325" y="285569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170;p22">
            <a:extLst>
              <a:ext uri="{FF2B5EF4-FFF2-40B4-BE49-F238E27FC236}">
                <a16:creationId xmlns:a16="http://schemas.microsoft.com/office/drawing/2014/main" id="{300C93E7-C8EA-0152-CFB3-F5AD08A781DE}"/>
              </a:ext>
            </a:extLst>
          </p:cNvPr>
          <p:cNvSpPr/>
          <p:nvPr/>
        </p:nvSpPr>
        <p:spPr>
          <a:xfrm>
            <a:off x="6498242" y="305941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5" name="Google Shape;171;p22">
            <a:extLst>
              <a:ext uri="{FF2B5EF4-FFF2-40B4-BE49-F238E27FC236}">
                <a16:creationId xmlns:a16="http://schemas.microsoft.com/office/drawing/2014/main" id="{AAE747D8-047A-7E0E-605B-92F2124B94BF}"/>
              </a:ext>
            </a:extLst>
          </p:cNvPr>
          <p:cNvSpPr txBox="1"/>
          <p:nvPr/>
        </p:nvSpPr>
        <p:spPr>
          <a:xfrm>
            <a:off x="6994392" y="288567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6" name="Google Shape;168;p22">
            <a:extLst>
              <a:ext uri="{FF2B5EF4-FFF2-40B4-BE49-F238E27FC236}">
                <a16:creationId xmlns:a16="http://schemas.microsoft.com/office/drawing/2014/main" id="{F56AD290-BDA2-E0AB-DEBE-5D9403AF6CAF}"/>
              </a:ext>
            </a:extLst>
          </p:cNvPr>
          <p:cNvSpPr/>
          <p:nvPr/>
        </p:nvSpPr>
        <p:spPr>
          <a:xfrm>
            <a:off x="7523662" y="339919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7" name="Google Shape;169;p22">
            <a:extLst>
              <a:ext uri="{FF2B5EF4-FFF2-40B4-BE49-F238E27FC236}">
                <a16:creationId xmlns:a16="http://schemas.microsoft.com/office/drawing/2014/main" id="{C680DFE5-29A2-528D-0CA2-5DF9A2E35B05}"/>
              </a:ext>
            </a:extLst>
          </p:cNvPr>
          <p:cNvSpPr txBox="1"/>
          <p:nvPr/>
        </p:nvSpPr>
        <p:spPr>
          <a:xfrm>
            <a:off x="5935412" y="3196447"/>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8" name="Google Shape;170;p22">
            <a:extLst>
              <a:ext uri="{FF2B5EF4-FFF2-40B4-BE49-F238E27FC236}">
                <a16:creationId xmlns:a16="http://schemas.microsoft.com/office/drawing/2014/main" id="{E26051F3-A9E2-C476-F7C2-3A8099EFC33C}"/>
              </a:ext>
            </a:extLst>
          </p:cNvPr>
          <p:cNvSpPr/>
          <p:nvPr/>
        </p:nvSpPr>
        <p:spPr>
          <a:xfrm>
            <a:off x="6508237" y="339919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9" name="Google Shape;171;p22">
            <a:extLst>
              <a:ext uri="{FF2B5EF4-FFF2-40B4-BE49-F238E27FC236}">
                <a16:creationId xmlns:a16="http://schemas.microsoft.com/office/drawing/2014/main" id="{01885D29-ADE1-3795-1B67-3F34A3E4AD30}"/>
              </a:ext>
            </a:extLst>
          </p:cNvPr>
          <p:cNvSpPr txBox="1"/>
          <p:nvPr/>
        </p:nvSpPr>
        <p:spPr>
          <a:xfrm>
            <a:off x="7004387" y="323392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0" name="Google Shape;168;p22">
            <a:extLst>
              <a:ext uri="{FF2B5EF4-FFF2-40B4-BE49-F238E27FC236}">
                <a16:creationId xmlns:a16="http://schemas.microsoft.com/office/drawing/2014/main" id="{E087A171-E956-08DA-2C57-F9382230840C}"/>
              </a:ext>
            </a:extLst>
          </p:cNvPr>
          <p:cNvSpPr/>
          <p:nvPr/>
        </p:nvSpPr>
        <p:spPr>
          <a:xfrm>
            <a:off x="7526162" y="373147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1" name="Google Shape;169;p22">
            <a:extLst>
              <a:ext uri="{FF2B5EF4-FFF2-40B4-BE49-F238E27FC236}">
                <a16:creationId xmlns:a16="http://schemas.microsoft.com/office/drawing/2014/main" id="{C940A41A-9972-C439-7434-25ABEA1D02F5}"/>
              </a:ext>
            </a:extLst>
          </p:cNvPr>
          <p:cNvSpPr txBox="1"/>
          <p:nvPr/>
        </p:nvSpPr>
        <p:spPr>
          <a:xfrm>
            <a:off x="5937912" y="356620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2" name="Google Shape;170;p22">
            <a:extLst>
              <a:ext uri="{FF2B5EF4-FFF2-40B4-BE49-F238E27FC236}">
                <a16:creationId xmlns:a16="http://schemas.microsoft.com/office/drawing/2014/main" id="{27839F9C-2576-6593-D5E8-2C4A1CD544D9}"/>
              </a:ext>
            </a:extLst>
          </p:cNvPr>
          <p:cNvSpPr/>
          <p:nvPr/>
        </p:nvSpPr>
        <p:spPr>
          <a:xfrm>
            <a:off x="6510737" y="373147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3" name="Google Shape;171;p22">
            <a:extLst>
              <a:ext uri="{FF2B5EF4-FFF2-40B4-BE49-F238E27FC236}">
                <a16:creationId xmlns:a16="http://schemas.microsoft.com/office/drawing/2014/main" id="{67053CDE-672E-F64D-48D8-DC443CF14711}"/>
              </a:ext>
            </a:extLst>
          </p:cNvPr>
          <p:cNvSpPr txBox="1"/>
          <p:nvPr/>
        </p:nvSpPr>
        <p:spPr>
          <a:xfrm>
            <a:off x="7006887" y="356620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7</a:t>
            </a:r>
            <a:r>
              <a:rPr lang="en-US" sz="1600" noProof="0" dirty="0">
                <a:solidFill>
                  <a:srgbClr val="1155CC"/>
                </a:solidFill>
                <a:latin typeface="Helvetica Neue"/>
                <a:ea typeface="Helvetica Neue"/>
                <a:cs typeface="Helvetica Neue"/>
                <a:sym typeface="Helvetica Neue"/>
              </a:rPr>
              <a:t>. Accessibility and visibility</a:t>
            </a:r>
          </a:p>
        </p:txBody>
      </p:sp>
      <p:sp>
        <p:nvSpPr>
          <p:cNvPr id="177" name="Google Shape;177;p23"/>
          <p:cNvSpPr txBox="1">
            <a:spLocks noGrp="1"/>
          </p:cNvSpPr>
          <p:nvPr>
            <p:ph type="body" idx="1"/>
          </p:nvPr>
        </p:nvSpPr>
        <p:spPr>
          <a:xfrm>
            <a:off x="495025" y="759025"/>
            <a:ext cx="726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Anaphylactic patients need to be able to find the center via information on the web; Centre needs to have referral network(s) of physicians; Centre needs to work with patient association(s), where applicable </a:t>
            </a:r>
            <a:endParaRPr lang="en-US" sz="1000" noProof="0" dirty="0">
              <a:latin typeface="Helvetica Neue"/>
              <a:ea typeface="Helvetica Neue"/>
              <a:cs typeface="Helvetica Neue"/>
              <a:sym typeface="Helvetica Neue"/>
            </a:endParaRPr>
          </a:p>
        </p:txBody>
      </p:sp>
      <p:sp>
        <p:nvSpPr>
          <p:cNvPr id="178" name="Google Shape;178;p23"/>
          <p:cNvSpPr txBox="1"/>
          <p:nvPr/>
        </p:nvSpPr>
        <p:spPr>
          <a:xfrm>
            <a:off x="592225" y="3112125"/>
            <a:ext cx="37698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the link to your centers’ website:</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endParaRPr lang="en-US" sz="1000" noProof="0" dirty="0">
              <a:solidFill>
                <a:schemeClr val="accent1"/>
              </a:solidFill>
              <a:latin typeface="Helvetica Neue"/>
              <a:ea typeface="Helvetica Neue"/>
              <a:cs typeface="Helvetica Neue"/>
              <a:sym typeface="Helvetica Neue"/>
            </a:endParaRPr>
          </a:p>
          <a:p>
            <a:pPr marL="0" lvl="0" indent="0" algn="l" rtl="0">
              <a:spcBef>
                <a:spcPts val="0"/>
              </a:spcBef>
              <a:spcAft>
                <a:spcPts val="0"/>
              </a:spcAft>
              <a:buNone/>
            </a:pPr>
            <a:endParaRPr lang="en-US" sz="1000" noProof="0" dirty="0">
              <a:latin typeface="Helvetica Neue"/>
              <a:ea typeface="Helvetica Neue"/>
              <a:cs typeface="Helvetica Neue"/>
              <a:sym typeface="Helvetica Neue"/>
            </a:endParaRPr>
          </a:p>
        </p:txBody>
      </p:sp>
      <p:sp>
        <p:nvSpPr>
          <p:cNvPr id="179" name="Google Shape;179;p23"/>
          <p:cNvSpPr txBox="1"/>
          <p:nvPr/>
        </p:nvSpPr>
        <p:spPr>
          <a:xfrm>
            <a:off x="592225" y="1331725"/>
            <a:ext cx="4299900" cy="140804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Deliverables:</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Center clinic hours are posted on website?</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Is there evidence of local referral network?</a:t>
            </a:r>
          </a:p>
          <a:p>
            <a:pPr marL="0" lvl="0" indent="0" algn="l" rtl="0">
              <a:spcBef>
                <a:spcPts val="1200"/>
              </a:spcBef>
              <a:spcAft>
                <a:spcPts val="0"/>
              </a:spcAft>
              <a:buNone/>
            </a:pPr>
            <a:r>
              <a:rPr lang="en-US" sz="1000" noProof="0" dirty="0">
                <a:solidFill>
                  <a:schemeClr val="dk1"/>
                </a:solidFill>
                <a:latin typeface="Helvetica Neue"/>
                <a:ea typeface="Helvetica Neue"/>
                <a:cs typeface="Helvetica Neue"/>
                <a:sym typeface="Helvetica Neue"/>
              </a:rPr>
              <a:t>Recommends the patient organization the center?</a:t>
            </a:r>
            <a:endParaRPr lang="en-US" noProof="0" dirty="0">
              <a:latin typeface="Helvetica Neue"/>
              <a:ea typeface="Helvetica Neue"/>
              <a:cs typeface="Helvetica Neue"/>
              <a:sym typeface="Helvetica Neue"/>
            </a:endParaRPr>
          </a:p>
        </p:txBody>
      </p:sp>
      <p:sp>
        <p:nvSpPr>
          <p:cNvPr id="180" name="Google Shape;180;p23"/>
          <p:cNvSpPr/>
          <p:nvPr/>
        </p:nvSpPr>
        <p:spPr>
          <a:xfrm>
            <a:off x="6720000"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1" name="Google Shape;181;p23"/>
          <p:cNvSpPr txBox="1"/>
          <p:nvPr/>
        </p:nvSpPr>
        <p:spPr>
          <a:xfrm>
            <a:off x="5131750"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82" name="Google Shape;182;p23"/>
          <p:cNvSpPr/>
          <p:nvPr/>
        </p:nvSpPr>
        <p:spPr>
          <a:xfrm>
            <a:off x="5704575"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3" name="Google Shape;183;p23"/>
          <p:cNvSpPr txBox="1"/>
          <p:nvPr/>
        </p:nvSpPr>
        <p:spPr>
          <a:xfrm>
            <a:off x="6200725"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84" name="Google Shape;184;p23"/>
          <p:cNvSpPr/>
          <p:nvPr/>
        </p:nvSpPr>
        <p:spPr>
          <a:xfrm>
            <a:off x="6720000"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5" name="Google Shape;185;p23"/>
          <p:cNvSpPr txBox="1"/>
          <p:nvPr/>
        </p:nvSpPr>
        <p:spPr>
          <a:xfrm>
            <a:off x="5131750"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86" name="Google Shape;186;p23"/>
          <p:cNvSpPr/>
          <p:nvPr/>
        </p:nvSpPr>
        <p:spPr>
          <a:xfrm>
            <a:off x="5704575"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7" name="Google Shape;187;p23"/>
          <p:cNvSpPr txBox="1"/>
          <p:nvPr/>
        </p:nvSpPr>
        <p:spPr>
          <a:xfrm>
            <a:off x="6200725"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88" name="Google Shape;188;p23"/>
          <p:cNvSpPr/>
          <p:nvPr/>
        </p:nvSpPr>
        <p:spPr>
          <a:xfrm>
            <a:off x="6720000"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9" name="Google Shape;189;p23"/>
          <p:cNvSpPr txBox="1"/>
          <p:nvPr/>
        </p:nvSpPr>
        <p:spPr>
          <a:xfrm>
            <a:off x="5131750"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90" name="Google Shape;190;p23"/>
          <p:cNvSpPr/>
          <p:nvPr/>
        </p:nvSpPr>
        <p:spPr>
          <a:xfrm>
            <a:off x="5704575"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91" name="Google Shape;191;p23"/>
          <p:cNvSpPr txBox="1"/>
          <p:nvPr/>
        </p:nvSpPr>
        <p:spPr>
          <a:xfrm>
            <a:off x="6200725"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92" name="Google Shape;192;p23"/>
          <p:cNvSpPr txBox="1"/>
          <p:nvPr/>
        </p:nvSpPr>
        <p:spPr>
          <a:xfrm>
            <a:off x="4766050" y="3112125"/>
            <a:ext cx="3874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information on your local referral network and the name of the patient organization who recommends your center:</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45720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8</a:t>
            </a:r>
            <a:r>
              <a:rPr lang="en-US" sz="1600" noProof="0" dirty="0">
                <a:solidFill>
                  <a:srgbClr val="1155CC"/>
                </a:solidFill>
                <a:latin typeface="Helvetica Neue"/>
                <a:ea typeface="Helvetica Neue"/>
                <a:cs typeface="Helvetica Neue"/>
                <a:sym typeface="Helvetica Neue"/>
              </a:rPr>
              <a:t>. Communication skills</a:t>
            </a:r>
          </a:p>
          <a:p>
            <a:pPr marL="0" lvl="0" indent="0" algn="l" rtl="0">
              <a:spcBef>
                <a:spcPts val="0"/>
              </a:spcBef>
              <a:spcAft>
                <a:spcPts val="0"/>
              </a:spcAft>
              <a:buNone/>
            </a:pPr>
            <a:endParaRPr lang="en-US" sz="1600" noProof="0" dirty="0">
              <a:solidFill>
                <a:srgbClr val="1155CC"/>
              </a:solidFill>
              <a:latin typeface="Helvetica Neue"/>
              <a:ea typeface="Helvetica Neue"/>
              <a:cs typeface="Helvetica Neue"/>
              <a:sym typeface="Helvetica Neue"/>
            </a:endParaRPr>
          </a:p>
        </p:txBody>
      </p:sp>
      <p:sp>
        <p:nvSpPr>
          <p:cNvPr id="198" name="Google Shape;198;p24"/>
          <p:cNvSpPr txBox="1">
            <a:spLocks noGrp="1"/>
          </p:cNvSpPr>
          <p:nvPr>
            <p:ph type="body" idx="1"/>
          </p:nvPr>
        </p:nvSpPr>
        <p:spPr>
          <a:xfrm>
            <a:off x="623400" y="835250"/>
            <a:ext cx="7209000" cy="31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staff needs to be able to communicate adequately with anaphylactic patients in national language and in English.</a:t>
            </a:r>
            <a:endParaRPr lang="en-US" sz="1000" noProof="0" dirty="0">
              <a:latin typeface="Helvetica Neue"/>
              <a:ea typeface="Helvetica Neue"/>
              <a:cs typeface="Helvetica Neue"/>
              <a:sym typeface="Helvetica Neue"/>
            </a:endParaRPr>
          </a:p>
        </p:txBody>
      </p:sp>
      <p:sp>
        <p:nvSpPr>
          <p:cNvPr id="199" name="Google Shape;199;p24"/>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00" name="Google Shape;200;p24"/>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01" name="Google Shape;201;p24"/>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02" name="Google Shape;202;p24"/>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03" name="Google Shape;203;p24"/>
          <p:cNvSpPr txBox="1"/>
          <p:nvPr/>
        </p:nvSpPr>
        <p:spPr>
          <a:xfrm>
            <a:off x="623400" y="1319625"/>
            <a:ext cx="3802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Deliverable(s)</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Is the staff of the center able to communicate adequately with anaphylactic patients in the local language and in English?</a:t>
            </a:r>
            <a:endParaRPr lang="en-US" sz="1000"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311700" y="445025"/>
            <a:ext cx="8520600" cy="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9</a:t>
            </a:r>
            <a:r>
              <a:rPr lang="en-US" sz="1600" noProof="0" dirty="0">
                <a:solidFill>
                  <a:srgbClr val="1155CC"/>
                </a:solidFill>
                <a:latin typeface="Helvetica Neue"/>
                <a:ea typeface="Helvetica Neue"/>
                <a:cs typeface="Helvetica Neue"/>
                <a:sym typeface="Helvetica Neue"/>
              </a:rPr>
              <a:t>. Quality management</a:t>
            </a:r>
          </a:p>
          <a:p>
            <a:pPr marL="0" lvl="0" indent="0" algn="l" rtl="0">
              <a:spcBef>
                <a:spcPts val="0"/>
              </a:spcBef>
              <a:spcAft>
                <a:spcPts val="0"/>
              </a:spcAft>
              <a:buNone/>
            </a:pPr>
            <a:endParaRPr lang="en-US" sz="1600" noProof="0" dirty="0">
              <a:solidFill>
                <a:srgbClr val="1155CC"/>
              </a:solidFill>
              <a:latin typeface="Helvetica Neue"/>
              <a:ea typeface="Helvetica Neue"/>
              <a:cs typeface="Helvetica Neue"/>
              <a:sym typeface="Helvetica Neue"/>
            </a:endParaRPr>
          </a:p>
        </p:txBody>
      </p:sp>
      <p:sp>
        <p:nvSpPr>
          <p:cNvPr id="209" name="Google Shape;209;p25"/>
          <p:cNvSpPr txBox="1">
            <a:spLocks noGrp="1"/>
          </p:cNvSpPr>
          <p:nvPr>
            <p:ph type="body" idx="1"/>
          </p:nvPr>
        </p:nvSpPr>
        <p:spPr>
          <a:xfrm>
            <a:off x="591175" y="812800"/>
            <a:ext cx="6727500" cy="509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have Quality Management (QM) system in place, need to have written protocols and standard operating procedures (SOPs).</a:t>
            </a:r>
            <a:endParaRPr lang="en-US" sz="1000" noProof="0" dirty="0">
              <a:latin typeface="Helvetica Neue"/>
              <a:ea typeface="Helvetica Neue"/>
              <a:cs typeface="Helvetica Neue"/>
              <a:sym typeface="Helvetica Neue"/>
            </a:endParaRPr>
          </a:p>
        </p:txBody>
      </p:sp>
      <p:sp>
        <p:nvSpPr>
          <p:cNvPr id="210" name="Google Shape;210;p25"/>
          <p:cNvSpPr txBox="1"/>
          <p:nvPr/>
        </p:nvSpPr>
        <p:spPr>
          <a:xfrm>
            <a:off x="690125" y="1416325"/>
            <a:ext cx="4624800" cy="19389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Deliverables</a:t>
            </a:r>
          </a:p>
          <a:p>
            <a:pPr marL="0" lvl="0" indent="0" algn="l" rtl="0">
              <a:lnSpc>
                <a:spcPct val="115000"/>
              </a:lnSpc>
              <a:spcBef>
                <a:spcPts val="1200"/>
              </a:spcBef>
              <a:spcAft>
                <a:spcPts val="0"/>
              </a:spcAft>
              <a:buNone/>
            </a:pPr>
            <a:r>
              <a:rPr lang="en-US" sz="1000" noProof="0" dirty="0">
                <a:solidFill>
                  <a:schemeClr val="dk1"/>
                </a:solidFill>
                <a:latin typeface="Helvetica Neue"/>
                <a:ea typeface="Helvetica Neue"/>
                <a:cs typeface="Helvetica Neue"/>
                <a:sym typeface="Helvetica Neue"/>
              </a:rPr>
              <a:t>Is there evidence of presence of QM system (i.e. quality certificate of the hospital, ISO, </a:t>
            </a:r>
            <a:r>
              <a:rPr lang="en-US" sz="1000" noProof="0" dirty="0" err="1">
                <a:solidFill>
                  <a:schemeClr val="dk1"/>
                </a:solidFill>
                <a:latin typeface="Helvetica Neue"/>
                <a:ea typeface="Helvetica Neue"/>
                <a:cs typeface="Helvetica Neue"/>
                <a:sym typeface="Helvetica Neue"/>
              </a:rPr>
              <a:t>etc</a:t>
            </a:r>
            <a:r>
              <a:rPr lang="en-US" sz="1000" noProof="0" dirty="0">
                <a:solidFill>
                  <a:schemeClr val="dk1"/>
                </a:solidFill>
                <a:latin typeface="Helvetica Neue"/>
                <a:ea typeface="Helvetica Neue"/>
                <a:cs typeface="Helvetica Neue"/>
                <a:sym typeface="Helvetica Neue"/>
              </a:rPr>
              <a:t>)?</a:t>
            </a:r>
          </a:p>
          <a:p>
            <a:pPr marL="0" lvl="0" indent="0" algn="l" rtl="0">
              <a:lnSpc>
                <a:spcPct val="115000"/>
              </a:lnSpc>
              <a:spcBef>
                <a:spcPts val="120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en-US" sz="1000" noProof="0" dirty="0">
                <a:solidFill>
                  <a:schemeClr val="dk1"/>
                </a:solidFill>
                <a:latin typeface="Helvetica Neue"/>
                <a:ea typeface="Helvetica Neue"/>
                <a:cs typeface="Helvetica Neue"/>
                <a:sym typeface="Helvetica Neue"/>
              </a:rPr>
              <a:t>Is there a proof of presence and use of SOPs/ protocols (i.e. work-up list for anaphylactic patients, differential diagnosis of anaphylaxis, </a:t>
            </a:r>
            <a:r>
              <a:rPr lang="en-US" sz="1000" noProof="0" dirty="0" err="1">
                <a:solidFill>
                  <a:schemeClr val="dk1"/>
                </a:solidFill>
                <a:latin typeface="Helvetica Neue"/>
                <a:ea typeface="Helvetica Neue"/>
                <a:cs typeface="Helvetica Neue"/>
                <a:sym typeface="Helvetica Neue"/>
              </a:rPr>
              <a:t>etc</a:t>
            </a:r>
            <a:r>
              <a:rPr lang="en-US" sz="1000" noProof="0" dirty="0">
                <a:solidFill>
                  <a:schemeClr val="dk1"/>
                </a:solidFill>
                <a:latin typeface="Helvetica Neue"/>
                <a:ea typeface="Helvetica Neue"/>
                <a:cs typeface="Helvetica Neue"/>
                <a:sym typeface="Helvetica Neue"/>
              </a:rPr>
              <a:t>)?</a:t>
            </a:r>
            <a:endParaRPr lang="en-US" noProof="0" dirty="0">
              <a:latin typeface="Helvetica Neue"/>
              <a:ea typeface="Helvetica Neue"/>
              <a:cs typeface="Helvetica Neue"/>
              <a:sym typeface="Helvetica Neue"/>
            </a:endParaRPr>
          </a:p>
        </p:txBody>
      </p:sp>
      <p:sp>
        <p:nvSpPr>
          <p:cNvPr id="211" name="Google Shape;211;p25"/>
          <p:cNvSpPr/>
          <p:nvPr/>
        </p:nvSpPr>
        <p:spPr>
          <a:xfrm>
            <a:off x="7517575"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12" name="Google Shape;212;p25"/>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13" name="Google Shape;213;p25"/>
          <p:cNvSpPr/>
          <p:nvPr/>
        </p:nvSpPr>
        <p:spPr>
          <a:xfrm>
            <a:off x="6502150"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14" name="Google Shape;214;p25"/>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15" name="Google Shape;215;p25"/>
          <p:cNvSpPr/>
          <p:nvPr/>
        </p:nvSpPr>
        <p:spPr>
          <a:xfrm>
            <a:off x="7517575"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16" name="Google Shape;216;p25"/>
          <p:cNvSpPr txBox="1"/>
          <p:nvPr/>
        </p:nvSpPr>
        <p:spPr>
          <a:xfrm>
            <a:off x="5929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17" name="Google Shape;217;p25"/>
          <p:cNvSpPr/>
          <p:nvPr/>
        </p:nvSpPr>
        <p:spPr>
          <a:xfrm>
            <a:off x="6502150"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18" name="Google Shape;218;p25"/>
          <p:cNvSpPr txBox="1"/>
          <p:nvPr/>
        </p:nvSpPr>
        <p:spPr>
          <a:xfrm>
            <a:off x="6998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None/>
            </a:pPr>
            <a:r>
              <a:rPr lang="en-US" sz="1000" noProof="0" dirty="0">
                <a:latin typeface="Helvetica Neue"/>
                <a:ea typeface="Helvetica Neue"/>
                <a:cs typeface="Helvetica Neue"/>
                <a:sym typeface="Helvetica Neue"/>
              </a:rPr>
              <a:t>Please provide photos of the certificate of the hospital</a:t>
            </a:r>
            <a:endParaRPr lang="en-US" noProof="0" dirty="0"/>
          </a:p>
        </p:txBody>
      </p:sp>
      <p:pic>
        <p:nvPicPr>
          <p:cNvPr id="224" name="Google Shape;224;p26"/>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25" name="Google Shape;225;p26"/>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Clr>
                <a:schemeClr val="dk1"/>
              </a:buClr>
              <a:buSzPts val="1100"/>
              <a:buFont typeface="Arial"/>
              <a:buNone/>
            </a:pPr>
            <a:r>
              <a:rPr lang="en-US" sz="1000" noProof="0" dirty="0">
                <a:latin typeface="Helvetica Neue"/>
                <a:ea typeface="Helvetica Neue"/>
                <a:cs typeface="Helvetica Neue"/>
                <a:sym typeface="Helvetica Neue"/>
              </a:rPr>
              <a:t>Please provide photos of some SUPs from your center </a:t>
            </a:r>
            <a:endParaRPr lang="en-US" noProof="0" dirty="0"/>
          </a:p>
        </p:txBody>
      </p:sp>
      <p:pic>
        <p:nvPicPr>
          <p:cNvPr id="231" name="Google Shape;231;p27"/>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32" name="Google Shape;232;p27"/>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10</a:t>
            </a:r>
            <a:r>
              <a:rPr lang="en-US" sz="1600" noProof="0" dirty="0">
                <a:solidFill>
                  <a:srgbClr val="1155CC"/>
                </a:solidFill>
                <a:latin typeface="Helvetica Neue"/>
                <a:ea typeface="Helvetica Neue"/>
                <a:cs typeface="Helvetica Neue"/>
                <a:sym typeface="Helvetica Neue"/>
              </a:rPr>
              <a:t>. Structured documentation, recording and archiving of patient data </a:t>
            </a:r>
          </a:p>
        </p:txBody>
      </p:sp>
      <p:sp>
        <p:nvSpPr>
          <p:cNvPr id="238" name="Google Shape;238;p28"/>
          <p:cNvSpPr txBox="1">
            <a:spLocks noGrp="1"/>
          </p:cNvSpPr>
          <p:nvPr>
            <p:ph type="body" idx="1"/>
          </p:nvPr>
        </p:nvSpPr>
        <p:spPr>
          <a:xfrm>
            <a:off x="623400" y="842700"/>
            <a:ext cx="7337400" cy="537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have in place and use a databank to record patient data. Databank needs to allow retrieval of information needed to address scientific questions. The Centre must be willing to share anonymized data for research purposes.</a:t>
            </a:r>
            <a:endParaRPr lang="en-US" sz="1000" noProof="0" dirty="0">
              <a:latin typeface="Helvetica Neue"/>
              <a:ea typeface="Helvetica Neue"/>
              <a:cs typeface="Helvetica Neue"/>
              <a:sym typeface="Helvetica Neue"/>
            </a:endParaRPr>
          </a:p>
        </p:txBody>
      </p:sp>
      <p:sp>
        <p:nvSpPr>
          <p:cNvPr id="239" name="Google Shape;239;p28"/>
          <p:cNvSpPr txBox="1"/>
          <p:nvPr/>
        </p:nvSpPr>
        <p:spPr>
          <a:xfrm>
            <a:off x="683025" y="1408775"/>
            <a:ext cx="3777300" cy="146960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Deliverables</a:t>
            </a:r>
          </a:p>
          <a:p>
            <a:pPr marL="0" lvl="0" indent="0" algn="l" rtl="0">
              <a:lnSpc>
                <a:spcPct val="115000"/>
              </a:lnSpc>
              <a:spcBef>
                <a:spcPts val="1200"/>
              </a:spcBef>
              <a:spcAft>
                <a:spcPts val="0"/>
              </a:spcAft>
              <a:buNone/>
            </a:pPr>
            <a:r>
              <a:rPr lang="en-US" sz="1000" noProof="0" dirty="0">
                <a:latin typeface="Helvetica Neue"/>
                <a:ea typeface="Helvetica Neue"/>
                <a:cs typeface="Helvetica Neue"/>
                <a:sym typeface="Helvetica Neue"/>
              </a:rPr>
              <a:t>Do you have a patient databa</a:t>
            </a:r>
            <a:r>
              <a:rPr lang="en-US" sz="1000" noProof="0" dirty="0">
                <a:solidFill>
                  <a:schemeClr val="tx1"/>
                </a:solidFill>
                <a:latin typeface="Helvetica Neue"/>
                <a:ea typeface="Helvetica Neue"/>
                <a:cs typeface="Helvetica Neue"/>
                <a:sym typeface="Helvetica Neue"/>
              </a:rPr>
              <a:t>se</a:t>
            </a:r>
            <a:r>
              <a:rPr lang="en-US" sz="1000" noProof="0" dirty="0">
                <a:solidFill>
                  <a:srgbClr val="FF0000"/>
                </a:solidFill>
                <a:latin typeface="Helvetica Neue"/>
                <a:ea typeface="Helvetica Neue"/>
                <a:cs typeface="Helvetica Neue"/>
                <a:sym typeface="Helvetica Neue"/>
              </a:rPr>
              <a:t> </a:t>
            </a:r>
            <a:r>
              <a:rPr lang="en-US" sz="1000" noProof="0" dirty="0">
                <a:latin typeface="Helvetica Neue"/>
                <a:ea typeface="Helvetica Neue"/>
                <a:cs typeface="Helvetica Neue"/>
                <a:sym typeface="Helvetica Neue"/>
              </a:rPr>
              <a:t>?</a:t>
            </a:r>
          </a:p>
          <a:p>
            <a:pPr marL="0" lvl="0" indent="0" algn="l" rtl="0">
              <a:lnSpc>
                <a:spcPct val="115000"/>
              </a:lnSpc>
              <a:spcBef>
                <a:spcPts val="1200"/>
              </a:spcBef>
              <a:spcAft>
                <a:spcPts val="0"/>
              </a:spcAft>
              <a:buNone/>
            </a:pPr>
            <a:r>
              <a:rPr lang="en-US" sz="1000" noProof="0" dirty="0">
                <a:latin typeface="Helvetica Neue"/>
                <a:ea typeface="Helvetica Neue"/>
                <a:cs typeface="Helvetica Neue"/>
                <a:sym typeface="Helvetica Neue"/>
              </a:rPr>
              <a:t>≥100 anaphylactic patients in datab</a:t>
            </a:r>
            <a:r>
              <a:rPr lang="en-US" sz="1000" noProof="0" dirty="0">
                <a:solidFill>
                  <a:schemeClr val="tx1"/>
                </a:solidFill>
                <a:latin typeface="Helvetica Neue"/>
                <a:ea typeface="Helvetica Neue"/>
                <a:cs typeface="Helvetica Neue"/>
                <a:sym typeface="Helvetica Neue"/>
              </a:rPr>
              <a:t>ase </a:t>
            </a:r>
            <a:r>
              <a:rPr lang="en-US" sz="1000" noProof="0" dirty="0">
                <a:latin typeface="Helvetica Neue"/>
                <a:ea typeface="Helvetica Neue"/>
                <a:cs typeface="Helvetica Neue"/>
                <a:sym typeface="Helvetica Neue"/>
              </a:rPr>
              <a:t>/year?</a:t>
            </a:r>
          </a:p>
          <a:p>
            <a:pPr marL="0" lvl="0" indent="0" algn="l" rtl="0">
              <a:spcBef>
                <a:spcPts val="1200"/>
              </a:spcBef>
              <a:spcAft>
                <a:spcPts val="0"/>
              </a:spcAft>
              <a:buNone/>
            </a:pPr>
            <a:endParaRPr lang="en-US" noProof="0" dirty="0">
              <a:latin typeface="Helvetica Neue"/>
              <a:ea typeface="Helvetica Neue"/>
              <a:cs typeface="Helvetica Neue"/>
              <a:sym typeface="Helvetica Neue"/>
            </a:endParaRPr>
          </a:p>
        </p:txBody>
      </p:sp>
      <p:sp>
        <p:nvSpPr>
          <p:cNvPr id="240" name="Google Shape;240;p28"/>
          <p:cNvSpPr txBox="1"/>
          <p:nvPr/>
        </p:nvSpPr>
        <p:spPr>
          <a:xfrm>
            <a:off x="683025" y="4414625"/>
            <a:ext cx="3911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latin typeface="Helvetica Neue"/>
                <a:ea typeface="Helvetica Neue"/>
                <a:cs typeface="Helvetica Neue"/>
                <a:sym typeface="Helvetica Neue"/>
              </a:rPr>
              <a:t>Please provide a photo of the patient databank and </a:t>
            </a:r>
          </a:p>
          <a:p>
            <a:pPr marL="0" lvl="0" indent="0" algn="r" rtl="0">
              <a:spcBef>
                <a:spcPts val="0"/>
              </a:spcBef>
              <a:spcAft>
                <a:spcPts val="0"/>
              </a:spcAft>
              <a:buNone/>
            </a:pPr>
            <a:r>
              <a:rPr lang="en-US" sz="1000" noProof="0" dirty="0">
                <a:latin typeface="Helvetica Neue"/>
                <a:ea typeface="Helvetica Neue"/>
                <a:cs typeface="Helvetica Neue"/>
                <a:sym typeface="Helvetica Neue"/>
              </a:rPr>
              <a:t>number of patients included in the databank.</a:t>
            </a:r>
          </a:p>
        </p:txBody>
      </p:sp>
      <p:sp>
        <p:nvSpPr>
          <p:cNvPr id="241" name="Google Shape;241;p28"/>
          <p:cNvSpPr/>
          <p:nvPr/>
        </p:nvSpPr>
        <p:spPr>
          <a:xfrm>
            <a:off x="5886175"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42" name="Google Shape;242;p28"/>
          <p:cNvSpPr txBox="1"/>
          <p:nvPr/>
        </p:nvSpPr>
        <p:spPr>
          <a:xfrm>
            <a:off x="4297925"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43" name="Google Shape;243;p28"/>
          <p:cNvSpPr/>
          <p:nvPr/>
        </p:nvSpPr>
        <p:spPr>
          <a:xfrm>
            <a:off x="4870750"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44" name="Google Shape;244;p28"/>
          <p:cNvSpPr txBox="1"/>
          <p:nvPr/>
        </p:nvSpPr>
        <p:spPr>
          <a:xfrm>
            <a:off x="5366900"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45" name="Google Shape;245;p28"/>
          <p:cNvSpPr/>
          <p:nvPr/>
        </p:nvSpPr>
        <p:spPr>
          <a:xfrm>
            <a:off x="5886175"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46" name="Google Shape;246;p28"/>
          <p:cNvSpPr txBox="1"/>
          <p:nvPr/>
        </p:nvSpPr>
        <p:spPr>
          <a:xfrm>
            <a:off x="4297925"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47" name="Google Shape;247;p28"/>
          <p:cNvSpPr/>
          <p:nvPr/>
        </p:nvSpPr>
        <p:spPr>
          <a:xfrm>
            <a:off x="4870750"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48" name="Google Shape;248;p28"/>
          <p:cNvSpPr txBox="1"/>
          <p:nvPr/>
        </p:nvSpPr>
        <p:spPr>
          <a:xfrm>
            <a:off x="5366900"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249" name="Google Shape;249;p28"/>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11. Critical incidence reporting and error management</a:t>
            </a:r>
          </a:p>
        </p:txBody>
      </p:sp>
      <p:sp>
        <p:nvSpPr>
          <p:cNvPr id="255" name="Google Shape;255;p29"/>
          <p:cNvSpPr txBox="1">
            <a:spLocks noGrp="1"/>
          </p:cNvSpPr>
          <p:nvPr>
            <p:ph type="body" idx="1"/>
          </p:nvPr>
        </p:nvSpPr>
        <p:spPr>
          <a:xfrm>
            <a:off x="643575" y="800425"/>
            <a:ext cx="716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have and make use of an incidence report book documenting all critical incidents. Centers must analyze all reported incidents and take and document appropriate action.</a:t>
            </a:r>
            <a:endParaRPr lang="en-US" sz="1000" noProof="0" dirty="0">
              <a:latin typeface="Helvetica Neue"/>
              <a:ea typeface="Helvetica Neue"/>
              <a:cs typeface="Helvetica Neue"/>
              <a:sym typeface="Helvetica Neue"/>
            </a:endParaRPr>
          </a:p>
        </p:txBody>
      </p:sp>
      <p:sp>
        <p:nvSpPr>
          <p:cNvPr id="256" name="Google Shape;256;p29"/>
          <p:cNvSpPr txBox="1"/>
          <p:nvPr/>
        </p:nvSpPr>
        <p:spPr>
          <a:xfrm>
            <a:off x="643575" y="1446950"/>
            <a:ext cx="4800000" cy="123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0"/>
              </a:spcAft>
              <a:buNone/>
            </a:pPr>
            <a:r>
              <a:rPr lang="en-US" sz="1000" noProof="0" dirty="0">
                <a:latin typeface="Helvetica Neue"/>
                <a:ea typeface="Helvetica Neue"/>
                <a:cs typeface="Helvetica Neue"/>
                <a:sym typeface="Helvetica Neue"/>
              </a:rPr>
              <a:t>Do you have evidence of presence and use of incidence report book and follow up and documentation of error reports by appropriate action?</a:t>
            </a:r>
          </a:p>
          <a:p>
            <a:pPr marL="0" lvl="0" indent="0" algn="l" rtl="0">
              <a:spcBef>
                <a:spcPts val="1200"/>
              </a:spcBef>
              <a:spcAft>
                <a:spcPts val="0"/>
              </a:spcAft>
              <a:buNone/>
            </a:pPr>
            <a:endParaRPr lang="en-US" noProof="0" dirty="0">
              <a:latin typeface="Helvetica Neue"/>
              <a:ea typeface="Helvetica Neue"/>
              <a:cs typeface="Helvetica Neue"/>
              <a:sym typeface="Helvetica Neue"/>
            </a:endParaRPr>
          </a:p>
        </p:txBody>
      </p:sp>
      <p:sp>
        <p:nvSpPr>
          <p:cNvPr id="257" name="Google Shape;257;p29"/>
          <p:cNvSpPr txBox="1"/>
          <p:nvPr/>
        </p:nvSpPr>
        <p:spPr>
          <a:xfrm>
            <a:off x="2222125" y="4568525"/>
            <a:ext cx="2266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Please provide a photo of the book.</a:t>
            </a:r>
            <a:endParaRPr lang="en-US" sz="1000" noProof="0" dirty="0">
              <a:latin typeface="Helvetica Neue"/>
              <a:ea typeface="Helvetica Neue"/>
              <a:cs typeface="Helvetica Neue"/>
              <a:sym typeface="Helvetica Neue"/>
            </a:endParaRPr>
          </a:p>
        </p:txBody>
      </p:sp>
      <p:sp>
        <p:nvSpPr>
          <p:cNvPr id="258" name="Google Shape;258;p29"/>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59" name="Google Shape;259;p29"/>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60" name="Google Shape;260;p29"/>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61" name="Google Shape;261;p29"/>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262" name="Google Shape;262;p2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311700" y="445025"/>
            <a:ext cx="8520600" cy="4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12. Assessment of patient satisfaction and unmet needs</a:t>
            </a:r>
          </a:p>
        </p:txBody>
      </p:sp>
      <p:sp>
        <p:nvSpPr>
          <p:cNvPr id="268" name="Google Shape;268;p30"/>
          <p:cNvSpPr txBox="1">
            <a:spLocks noGrp="1"/>
          </p:cNvSpPr>
          <p:nvPr>
            <p:ph type="body" idx="1"/>
          </p:nvPr>
        </p:nvSpPr>
        <p:spPr>
          <a:xfrm>
            <a:off x="628675" y="853250"/>
            <a:ext cx="6888900" cy="8631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en-US" sz="1000" noProof="0" dirty="0">
                <a:solidFill>
                  <a:srgbClr val="000000"/>
                </a:solidFill>
                <a:latin typeface="Helvetica Neue"/>
                <a:ea typeface="Helvetica Neue"/>
                <a:cs typeface="Helvetica Neue"/>
                <a:sym typeface="Helvetica Neue"/>
              </a:rPr>
              <a:t>Center needs to regularly assess how satisfied their patients are with the work of the center and take appropriate action based on the outcome.</a:t>
            </a:r>
            <a:endParaRPr lang="en-US" noProof="0" dirty="0">
              <a:latin typeface="Helvetica Neue"/>
              <a:ea typeface="Helvetica Neue"/>
              <a:cs typeface="Helvetica Neue"/>
              <a:sym typeface="Helvetica Neue"/>
            </a:endParaRPr>
          </a:p>
        </p:txBody>
      </p:sp>
      <p:sp>
        <p:nvSpPr>
          <p:cNvPr id="269" name="Google Shape;269;p30"/>
          <p:cNvSpPr txBox="1"/>
          <p:nvPr/>
        </p:nvSpPr>
        <p:spPr>
          <a:xfrm>
            <a:off x="628675" y="1474650"/>
            <a:ext cx="45147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Can you prove that ≥100 patients were asked about their satisfaction in last 12 months (preferably by questionnaire)?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sym typeface="Helvetica Neue"/>
              </a:rPr>
              <a:t>If it is not in place, I am willing to implement it.</a:t>
            </a:r>
          </a:p>
        </p:txBody>
      </p:sp>
      <p:sp>
        <p:nvSpPr>
          <p:cNvPr id="270" name="Google Shape;270;p30"/>
          <p:cNvSpPr txBox="1"/>
          <p:nvPr/>
        </p:nvSpPr>
        <p:spPr>
          <a:xfrm>
            <a:off x="1621850" y="4568525"/>
            <a:ext cx="2875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latin typeface="Helvetica Neue"/>
                <a:ea typeface="Helvetica Neue"/>
                <a:cs typeface="Helvetica Neue"/>
                <a:sym typeface="Helvetica Neue"/>
              </a:rPr>
              <a:t>Please provide a photo of a filled questionnaire.</a:t>
            </a:r>
          </a:p>
        </p:txBody>
      </p:sp>
      <p:sp>
        <p:nvSpPr>
          <p:cNvPr id="271" name="Google Shape;271;p30"/>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72" name="Google Shape;272;p30"/>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73" name="Google Shape;273;p30"/>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74" name="Google Shape;274;p30"/>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275" name="Google Shape;275;p30"/>
          <p:cNvPicPr preferRelativeResize="0"/>
          <p:nvPr/>
        </p:nvPicPr>
        <p:blipFill>
          <a:blip r:embed="rId3">
            <a:alphaModFix/>
          </a:blip>
          <a:stretch>
            <a:fillRect/>
          </a:stretch>
        </p:blipFill>
        <p:spPr>
          <a:xfrm>
            <a:off x="4631250" y="2820947"/>
            <a:ext cx="3125524" cy="2086275"/>
          </a:xfrm>
          <a:prstGeom prst="rect">
            <a:avLst/>
          </a:prstGeom>
          <a:noFill/>
          <a:ln>
            <a:noFill/>
          </a:ln>
        </p:spPr>
      </p:pic>
      <p:sp>
        <p:nvSpPr>
          <p:cNvPr id="2" name="Google Shape;271;p30">
            <a:extLst>
              <a:ext uri="{FF2B5EF4-FFF2-40B4-BE49-F238E27FC236}">
                <a16:creationId xmlns:a16="http://schemas.microsoft.com/office/drawing/2014/main" id="{571619A1-2F08-4022-A7B3-520ED94F7D9D}"/>
              </a:ext>
            </a:extLst>
          </p:cNvPr>
          <p:cNvSpPr/>
          <p:nvPr/>
        </p:nvSpPr>
        <p:spPr>
          <a:xfrm>
            <a:off x="7529305" y="234551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 name="Google Shape;272;p30">
            <a:extLst>
              <a:ext uri="{FF2B5EF4-FFF2-40B4-BE49-F238E27FC236}">
                <a16:creationId xmlns:a16="http://schemas.microsoft.com/office/drawing/2014/main" id="{BC892F24-9333-927F-6FE2-A912F048A12E}"/>
              </a:ext>
            </a:extLst>
          </p:cNvPr>
          <p:cNvSpPr txBox="1"/>
          <p:nvPr/>
        </p:nvSpPr>
        <p:spPr>
          <a:xfrm>
            <a:off x="5941055" y="218878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273;p30">
            <a:extLst>
              <a:ext uri="{FF2B5EF4-FFF2-40B4-BE49-F238E27FC236}">
                <a16:creationId xmlns:a16="http://schemas.microsoft.com/office/drawing/2014/main" id="{A8D7F5AE-305E-126B-C9D2-EDB5A266EF1B}"/>
              </a:ext>
            </a:extLst>
          </p:cNvPr>
          <p:cNvSpPr/>
          <p:nvPr/>
        </p:nvSpPr>
        <p:spPr>
          <a:xfrm>
            <a:off x="6513880" y="234551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 name="Google Shape;274;p30">
            <a:extLst>
              <a:ext uri="{FF2B5EF4-FFF2-40B4-BE49-F238E27FC236}">
                <a16:creationId xmlns:a16="http://schemas.microsoft.com/office/drawing/2014/main" id="{C4181FEA-A220-29C4-FB7C-80C60E6F5E4B}"/>
              </a:ext>
            </a:extLst>
          </p:cNvPr>
          <p:cNvSpPr txBox="1"/>
          <p:nvPr/>
        </p:nvSpPr>
        <p:spPr>
          <a:xfrm>
            <a:off x="7010030" y="218878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725950" y="1240500"/>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rgbClr val="1155CC"/>
                </a:solidFill>
                <a:latin typeface="Helvetica Neue"/>
                <a:ea typeface="Helvetica Neue"/>
                <a:cs typeface="Helvetica Neue"/>
                <a:sym typeface="Helvetica Neue"/>
              </a:rPr>
              <a:t>Center mail</a:t>
            </a:r>
          </a:p>
        </p:txBody>
      </p:sp>
      <p:sp>
        <p:nvSpPr>
          <p:cNvPr id="67" name="Google Shape;67;p14"/>
          <p:cNvSpPr txBox="1"/>
          <p:nvPr/>
        </p:nvSpPr>
        <p:spPr>
          <a:xfrm>
            <a:off x="6986350" y="1817075"/>
            <a:ext cx="1486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noProof="0" dirty="0"/>
              <a:t>Logo Center</a:t>
            </a:r>
          </a:p>
          <a:p>
            <a:pPr marL="0" lvl="0" indent="0" algn="ctr" rtl="0">
              <a:spcBef>
                <a:spcPts val="0"/>
              </a:spcBef>
              <a:spcAft>
                <a:spcPts val="0"/>
              </a:spcAft>
              <a:buNone/>
            </a:pPr>
            <a:r>
              <a:rPr lang="en-US" sz="800" noProof="0" dirty="0"/>
              <a:t>(If exist)</a:t>
            </a:r>
          </a:p>
        </p:txBody>
      </p:sp>
      <p:pic>
        <p:nvPicPr>
          <p:cNvPr id="68" name="Google Shape;68;p14"/>
          <p:cNvPicPr preferRelativeResize="0"/>
          <p:nvPr/>
        </p:nvPicPr>
        <p:blipFill>
          <a:blip r:embed="rId3">
            <a:alphaModFix/>
          </a:blip>
          <a:stretch>
            <a:fillRect/>
          </a:stretch>
        </p:blipFill>
        <p:spPr>
          <a:xfrm>
            <a:off x="7055700" y="429075"/>
            <a:ext cx="1486200" cy="1486200"/>
          </a:xfrm>
          <a:prstGeom prst="rect">
            <a:avLst/>
          </a:prstGeom>
          <a:noFill/>
          <a:ln>
            <a:noFill/>
          </a:ln>
        </p:spPr>
      </p:pic>
      <p:sp>
        <p:nvSpPr>
          <p:cNvPr id="69" name="Google Shape;69;p14"/>
          <p:cNvSpPr txBox="1"/>
          <p:nvPr/>
        </p:nvSpPr>
        <p:spPr>
          <a:xfrm>
            <a:off x="725950" y="73577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rgbClr val="1155CC"/>
                </a:solidFill>
                <a:latin typeface="Helvetica Neue"/>
                <a:ea typeface="Helvetica Neue"/>
                <a:cs typeface="Helvetica Neue"/>
                <a:sym typeface="Helvetica Neue"/>
              </a:rPr>
              <a:t>Center address </a:t>
            </a:r>
          </a:p>
        </p:txBody>
      </p:sp>
      <p:sp>
        <p:nvSpPr>
          <p:cNvPr id="70" name="Google Shape;70;p14"/>
          <p:cNvSpPr txBox="1"/>
          <p:nvPr/>
        </p:nvSpPr>
        <p:spPr>
          <a:xfrm>
            <a:off x="725950" y="174522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noProof="0" dirty="0">
                <a:solidFill>
                  <a:srgbClr val="1155CC"/>
                </a:solidFill>
                <a:latin typeface="Helvetica Neue"/>
                <a:ea typeface="Helvetica Neue"/>
                <a:cs typeface="Helvetica Neue"/>
                <a:sym typeface="Helvetica Neue"/>
              </a:rPr>
              <a:t>Center phone</a:t>
            </a:r>
          </a:p>
        </p:txBody>
      </p:sp>
      <p:sp>
        <p:nvSpPr>
          <p:cNvPr id="71" name="Google Shape;71;p14"/>
          <p:cNvSpPr txBox="1"/>
          <p:nvPr/>
        </p:nvSpPr>
        <p:spPr>
          <a:xfrm>
            <a:off x="725950" y="2832325"/>
            <a:ext cx="62604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explain why you want to become a Global Allergy and Asthma Excellence </a:t>
            </a:r>
            <a:r>
              <a:rPr lang="en-US" sz="1000" noProof="0" dirty="0">
                <a:solidFill>
                  <a:srgbClr val="1155CC"/>
                </a:solidFill>
                <a:latin typeface="Helvetica Neue"/>
                <a:sym typeface="Helvetica Neue"/>
              </a:rPr>
              <a:t>Network -  ANA</a:t>
            </a:r>
            <a:r>
              <a:rPr lang="en-US" sz="1000" noProof="0" dirty="0">
                <a:solidFill>
                  <a:srgbClr val="1155CC"/>
                </a:solidFill>
                <a:latin typeface="Helvetica Neue"/>
                <a:ea typeface="Helvetica Neue"/>
                <a:cs typeface="Helvetica Neue"/>
                <a:sym typeface="Helvetica Neue"/>
              </a:rPr>
              <a:t>CARE:</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311700" y="445025"/>
            <a:ext cx="8520600" cy="4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13. In team communication </a:t>
            </a:r>
          </a:p>
        </p:txBody>
      </p:sp>
      <p:sp>
        <p:nvSpPr>
          <p:cNvPr id="281" name="Google Shape;281;p31"/>
          <p:cNvSpPr txBox="1">
            <a:spLocks noGrp="1"/>
          </p:cNvSpPr>
          <p:nvPr>
            <p:ph type="body" idx="1"/>
          </p:nvPr>
        </p:nvSpPr>
        <p:spPr>
          <a:xfrm>
            <a:off x="649925" y="798775"/>
            <a:ext cx="6802800" cy="60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have regular meetings of staff to discuss projects and concepts. Decisions should be protocolled and followed by action where applicable.</a:t>
            </a:r>
            <a:endParaRPr lang="en-US" sz="1000" noProof="0" dirty="0">
              <a:latin typeface="Helvetica Neue"/>
              <a:ea typeface="Helvetica Neue"/>
              <a:cs typeface="Helvetica Neue"/>
              <a:sym typeface="Helvetica Neue"/>
            </a:endParaRPr>
          </a:p>
        </p:txBody>
      </p:sp>
      <p:sp>
        <p:nvSpPr>
          <p:cNvPr id="282" name="Google Shape;282;p31"/>
          <p:cNvSpPr txBox="1"/>
          <p:nvPr/>
        </p:nvSpPr>
        <p:spPr>
          <a:xfrm>
            <a:off x="649925" y="1403575"/>
            <a:ext cx="4696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Is there evidence of regular team meetings, at least once per month, on center logistics, projects and concepts?</a:t>
            </a:r>
            <a:endParaRPr lang="en-US" noProof="0" dirty="0">
              <a:latin typeface="Helvetica Neue"/>
              <a:ea typeface="Helvetica Neue"/>
              <a:cs typeface="Helvetica Neue"/>
              <a:sym typeface="Helvetica Neue"/>
            </a:endParaRPr>
          </a:p>
        </p:txBody>
      </p:sp>
      <p:sp>
        <p:nvSpPr>
          <p:cNvPr id="283" name="Google Shape;283;p31"/>
          <p:cNvSpPr txBox="1"/>
          <p:nvPr/>
        </p:nvSpPr>
        <p:spPr>
          <a:xfrm>
            <a:off x="649925" y="4414625"/>
            <a:ext cx="3878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latin typeface="Helvetica Neue"/>
                <a:ea typeface="Helvetica Neue"/>
                <a:cs typeface="Helvetica Neue"/>
                <a:sym typeface="Helvetica Neue"/>
              </a:rPr>
              <a:t>Provide i.e. photo of team meeting or a photo </a:t>
            </a:r>
          </a:p>
          <a:p>
            <a:pPr marL="0" lvl="0" indent="0" algn="r" rtl="0">
              <a:spcBef>
                <a:spcPts val="0"/>
              </a:spcBef>
              <a:spcAft>
                <a:spcPts val="0"/>
              </a:spcAft>
              <a:buNone/>
            </a:pPr>
            <a:r>
              <a:rPr lang="en-US" sz="1000" noProof="0" dirty="0">
                <a:latin typeface="Helvetica Neue"/>
                <a:ea typeface="Helvetica Neue"/>
                <a:cs typeface="Helvetica Neue"/>
                <a:sym typeface="Helvetica Neue"/>
              </a:rPr>
              <a:t>of the schedule of the meetings.</a:t>
            </a:r>
          </a:p>
        </p:txBody>
      </p:sp>
      <p:sp>
        <p:nvSpPr>
          <p:cNvPr id="284" name="Google Shape;284;p31"/>
          <p:cNvSpPr/>
          <p:nvPr/>
        </p:nvSpPr>
        <p:spPr>
          <a:xfrm>
            <a:off x="7517575"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85" name="Google Shape;285;p31"/>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86" name="Google Shape;286;p31"/>
          <p:cNvSpPr/>
          <p:nvPr/>
        </p:nvSpPr>
        <p:spPr>
          <a:xfrm>
            <a:off x="6502150"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87" name="Google Shape;287;p31"/>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288" name="Google Shape;288;p31"/>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14. Active recruitment of research funding and support for educational activities and</a:t>
            </a:r>
          </a:p>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     advocacy on anaphylaxis </a:t>
            </a:r>
          </a:p>
        </p:txBody>
      </p:sp>
      <p:sp>
        <p:nvSpPr>
          <p:cNvPr id="294" name="Google Shape;294;p32"/>
          <p:cNvSpPr txBox="1">
            <a:spLocks noGrp="1"/>
          </p:cNvSpPr>
          <p:nvPr>
            <p:ph type="body" idx="1"/>
          </p:nvPr>
        </p:nvSpPr>
        <p:spPr>
          <a:xfrm>
            <a:off x="623400" y="1052475"/>
            <a:ext cx="8520600"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actively recruit extramural funding to support research, educational activities and/or advocacy on anaphylaxis .</a:t>
            </a:r>
            <a:endParaRPr lang="en-US" sz="1000" noProof="0" dirty="0">
              <a:latin typeface="Helvetica Neue"/>
              <a:ea typeface="Helvetica Neue"/>
              <a:cs typeface="Helvetica Neue"/>
              <a:sym typeface="Helvetica Neue"/>
            </a:endParaRPr>
          </a:p>
        </p:txBody>
      </p:sp>
      <p:sp>
        <p:nvSpPr>
          <p:cNvPr id="295" name="Google Shape;295;p32"/>
          <p:cNvSpPr txBox="1"/>
          <p:nvPr/>
        </p:nvSpPr>
        <p:spPr>
          <a:xfrm>
            <a:off x="311700" y="4568525"/>
            <a:ext cx="42465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latin typeface="Helvetica Neue"/>
                <a:ea typeface="Helvetica Neue"/>
                <a:cs typeface="Helvetica Neue"/>
                <a:sym typeface="Helvetica Neue"/>
              </a:rPr>
              <a:t>Please provide a photo of application for or approval of funding.</a:t>
            </a:r>
          </a:p>
        </p:txBody>
      </p:sp>
      <p:sp>
        <p:nvSpPr>
          <p:cNvPr id="296" name="Google Shape;296;p32"/>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97" name="Google Shape;297;p32"/>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98" name="Google Shape;298;p32"/>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299" name="Google Shape;299;p32"/>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00" name="Google Shape;300;p32"/>
          <p:cNvSpPr txBox="1"/>
          <p:nvPr/>
        </p:nvSpPr>
        <p:spPr>
          <a:xfrm>
            <a:off x="618050" y="1458425"/>
            <a:ext cx="4544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Deliverables</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Does the center actively recruit extramural funding to support research, educational activities, and/or advocacy in anaphylaxis ?</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Is there documentation of efforts to recruit funding (grant applications, donation program)?</a:t>
            </a:r>
            <a:endParaRPr lang="en-US" sz="1000" noProof="0" dirty="0"/>
          </a:p>
        </p:txBody>
      </p:sp>
      <p:sp>
        <p:nvSpPr>
          <p:cNvPr id="301" name="Google Shape;301;p32"/>
          <p:cNvSpPr/>
          <p:nvPr/>
        </p:nvSpPr>
        <p:spPr>
          <a:xfrm>
            <a:off x="7517575"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02" name="Google Shape;302;p32"/>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03" name="Google Shape;303;p32"/>
          <p:cNvSpPr/>
          <p:nvPr/>
        </p:nvSpPr>
        <p:spPr>
          <a:xfrm>
            <a:off x="6502150"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04" name="Google Shape;304;p32"/>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305" name="Google Shape;305;p32"/>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311700" y="445025"/>
            <a:ext cx="8520600" cy="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15. Support of the ANACARE network</a:t>
            </a:r>
          </a:p>
        </p:txBody>
      </p:sp>
      <p:sp>
        <p:nvSpPr>
          <p:cNvPr id="311" name="Google Shape;311;p33"/>
          <p:cNvSpPr txBox="1">
            <a:spLocks noGrp="1"/>
          </p:cNvSpPr>
          <p:nvPr>
            <p:ph type="body" idx="1"/>
          </p:nvPr>
        </p:nvSpPr>
        <p:spPr>
          <a:xfrm>
            <a:off x="635800" y="847525"/>
            <a:ext cx="6282600" cy="4767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en-US" sz="1000" noProof="0" dirty="0">
                <a:solidFill>
                  <a:srgbClr val="000000"/>
                </a:solidFill>
                <a:latin typeface="Helvetica Neue"/>
                <a:ea typeface="Helvetica Neue"/>
                <a:cs typeface="Helvetica Neue"/>
                <a:sym typeface="Helvetica Neue"/>
              </a:rPr>
              <a:t>Training and activities in auditing and certifying GA</a:t>
            </a:r>
            <a:r>
              <a:rPr lang="en-US" sz="1000" baseline="30000" noProof="0" dirty="0">
                <a:solidFill>
                  <a:srgbClr val="000000"/>
                </a:solidFill>
                <a:latin typeface="Helvetica Neue"/>
                <a:ea typeface="Helvetica Neue"/>
                <a:cs typeface="Helvetica Neue"/>
                <a:sym typeface="Helvetica Neue"/>
              </a:rPr>
              <a:t>2</a:t>
            </a:r>
            <a:r>
              <a:rPr lang="en-US" sz="1000" noProof="0" dirty="0">
                <a:solidFill>
                  <a:srgbClr val="000000"/>
                </a:solidFill>
                <a:latin typeface="Helvetica Neue"/>
                <a:ea typeface="Helvetica Neue"/>
                <a:cs typeface="Helvetica Neue"/>
                <a:sym typeface="Helvetica Neue"/>
              </a:rPr>
              <a:t>LEN ANACAREs and interaction with other ANACAREs. Participation in ANACARE meetings and conferences.</a:t>
            </a:r>
            <a:endParaRPr lang="en-US" sz="1000" noProof="0" dirty="0">
              <a:latin typeface="Helvetica Neue"/>
              <a:ea typeface="Helvetica Neue"/>
              <a:cs typeface="Helvetica Neue"/>
              <a:sym typeface="Helvetica Neue"/>
            </a:endParaRPr>
          </a:p>
        </p:txBody>
      </p:sp>
      <p:sp>
        <p:nvSpPr>
          <p:cNvPr id="312" name="Google Shape;312;p33"/>
          <p:cNvSpPr txBox="1"/>
          <p:nvPr/>
        </p:nvSpPr>
        <p:spPr>
          <a:xfrm>
            <a:off x="868900" y="1588825"/>
            <a:ext cx="42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noProof="0" dirty="0">
                <a:solidFill>
                  <a:srgbClr val="1155CC"/>
                </a:solidFill>
                <a:latin typeface="Helvetica Neue"/>
                <a:ea typeface="Helvetica Neue"/>
                <a:cs typeface="Helvetica Neue"/>
                <a:sym typeface="Helvetica Neue"/>
              </a:rPr>
              <a:t>Letter of intent </a:t>
            </a:r>
          </a:p>
        </p:txBody>
      </p:sp>
      <p:sp>
        <p:nvSpPr>
          <p:cNvPr id="313" name="Google Shape;313;p33"/>
          <p:cNvSpPr txBox="1"/>
          <p:nvPr/>
        </p:nvSpPr>
        <p:spPr>
          <a:xfrm>
            <a:off x="868900" y="2253625"/>
            <a:ext cx="5271600" cy="1100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b="1" noProof="0" dirty="0">
                <a:solidFill>
                  <a:schemeClr val="dk1"/>
                </a:solidFill>
                <a:latin typeface="Helvetica Neue"/>
                <a:ea typeface="Helvetica Neue"/>
                <a:cs typeface="Helvetica Neue"/>
                <a:sym typeface="Helvetica Neue"/>
              </a:rPr>
              <a:t>YES</a:t>
            </a:r>
            <a:r>
              <a:rPr lang="en-US" sz="1000" noProof="0" dirty="0">
                <a:solidFill>
                  <a:schemeClr val="dk1"/>
                </a:solidFill>
                <a:latin typeface="Helvetica Neue"/>
                <a:ea typeface="Helvetica Neue"/>
                <a:cs typeface="Helvetica Neue"/>
                <a:sym typeface="Helvetica Neue"/>
              </a:rPr>
              <a:t>, I, </a:t>
            </a:r>
            <a:r>
              <a:rPr lang="en-US" sz="1000" i="1" noProof="0" dirty="0">
                <a:solidFill>
                  <a:schemeClr val="dk1"/>
                </a:solidFill>
                <a:latin typeface="Helvetica Neue"/>
                <a:ea typeface="Helvetica Neue"/>
                <a:cs typeface="Helvetica Neue"/>
                <a:sym typeface="Helvetica Neue"/>
              </a:rPr>
              <a:t>(name)</a:t>
            </a:r>
            <a:r>
              <a:rPr lang="en-US" sz="1000" noProof="0" dirty="0">
                <a:solidFill>
                  <a:schemeClr val="dk1"/>
                </a:solidFill>
                <a:latin typeface="Helvetica Neue"/>
                <a:ea typeface="Helvetica Neue"/>
                <a:cs typeface="Helvetica Neue"/>
                <a:sym typeface="Helvetica Neue"/>
              </a:rPr>
              <a:t>, head of the center, will do training and activities in auditing and certifying GA</a:t>
            </a:r>
            <a:r>
              <a:rPr lang="en-US" sz="1000" baseline="30000" noProof="0" dirty="0">
                <a:solidFill>
                  <a:schemeClr val="dk1"/>
                </a:solidFill>
                <a:latin typeface="Helvetica Neue"/>
                <a:ea typeface="Helvetica Neue"/>
                <a:cs typeface="Helvetica Neue"/>
                <a:sym typeface="Helvetica Neue"/>
              </a:rPr>
              <a:t>2</a:t>
            </a:r>
            <a:r>
              <a:rPr lang="en-US" sz="1000" noProof="0" dirty="0">
                <a:solidFill>
                  <a:schemeClr val="dk1"/>
                </a:solidFill>
                <a:latin typeface="Helvetica Neue"/>
                <a:ea typeface="Helvetica Neue"/>
                <a:cs typeface="Helvetica Neue"/>
                <a:sym typeface="Helvetica Neue"/>
              </a:rPr>
              <a:t>LEN ANACAREs and interaction with other ANACAREs.</a:t>
            </a:r>
            <a:endParaRPr lang="en-US" sz="1800" noProof="0" dirty="0">
              <a:solidFill>
                <a:schemeClr val="dk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lang="en-US" sz="1000" noProof="0" dirty="0">
              <a:solidFill>
                <a:schemeClr val="dk1"/>
              </a:solidFill>
              <a:latin typeface="Helvetica Neue"/>
              <a:ea typeface="Helvetica Neue"/>
              <a:cs typeface="Helvetica Neue"/>
              <a:sym typeface="Helvetica Neue"/>
            </a:endParaRPr>
          </a:p>
        </p:txBody>
      </p:sp>
      <p:sp>
        <p:nvSpPr>
          <p:cNvPr id="314" name="Google Shape;314;p33"/>
          <p:cNvSpPr/>
          <p:nvPr/>
        </p:nvSpPr>
        <p:spPr>
          <a:xfrm>
            <a:off x="6826925" y="25099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15" name="Google Shape;315;p33"/>
          <p:cNvSpPr txBox="1"/>
          <p:nvPr/>
        </p:nvSpPr>
        <p:spPr>
          <a:xfrm>
            <a:off x="868900" y="3162800"/>
            <a:ext cx="5217900" cy="76941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b="1" noProof="0" dirty="0">
                <a:solidFill>
                  <a:schemeClr val="dk1"/>
                </a:solidFill>
                <a:latin typeface="Helvetica Neue"/>
                <a:ea typeface="Helvetica Neue"/>
                <a:cs typeface="Helvetica Neue"/>
                <a:sym typeface="Helvetica Neue"/>
              </a:rPr>
              <a:t>YES</a:t>
            </a:r>
            <a:r>
              <a:rPr lang="en-US" sz="1000" noProof="0" dirty="0">
                <a:solidFill>
                  <a:schemeClr val="dk1"/>
                </a:solidFill>
                <a:latin typeface="Helvetica Neue"/>
                <a:ea typeface="Helvetica Neue"/>
                <a:cs typeface="Helvetica Neue"/>
                <a:sym typeface="Helvetica Neue"/>
              </a:rPr>
              <a:t>, I, </a:t>
            </a:r>
            <a:r>
              <a:rPr lang="en-US" sz="1000" i="1" noProof="0" dirty="0">
                <a:solidFill>
                  <a:schemeClr val="dk1"/>
                </a:solidFill>
                <a:latin typeface="Helvetica Neue"/>
                <a:ea typeface="Helvetica Neue"/>
                <a:cs typeface="Helvetica Neue"/>
                <a:sym typeface="Helvetica Neue"/>
              </a:rPr>
              <a:t>(name)</a:t>
            </a:r>
            <a:r>
              <a:rPr lang="en-US" sz="1000" noProof="0" dirty="0">
                <a:solidFill>
                  <a:schemeClr val="dk1"/>
                </a:solidFill>
                <a:latin typeface="Helvetica Neue"/>
                <a:ea typeface="Helvetica Neue"/>
                <a:cs typeface="Helvetica Neue"/>
                <a:sym typeface="Helvetica Neue"/>
              </a:rPr>
              <a:t>, deputy of the center, will do training and activities in auditing and certifying GA</a:t>
            </a:r>
            <a:r>
              <a:rPr lang="en-US" sz="1000" baseline="30000" noProof="0" dirty="0">
                <a:solidFill>
                  <a:schemeClr val="dk1"/>
                </a:solidFill>
                <a:latin typeface="Helvetica Neue"/>
                <a:ea typeface="Helvetica Neue"/>
                <a:cs typeface="Helvetica Neue"/>
                <a:sym typeface="Helvetica Neue"/>
              </a:rPr>
              <a:t>2</a:t>
            </a:r>
            <a:r>
              <a:rPr lang="en-US" sz="1000" noProof="0" dirty="0">
                <a:solidFill>
                  <a:schemeClr val="dk1"/>
                </a:solidFill>
                <a:latin typeface="Helvetica Neue"/>
                <a:ea typeface="Helvetica Neue"/>
                <a:cs typeface="Helvetica Neue"/>
                <a:sym typeface="Helvetica Neue"/>
              </a:rPr>
              <a:t>LEN ANACAREs and interaction with other ANACAREs.</a:t>
            </a:r>
            <a:endParaRPr lang="en-US" noProof="0" dirty="0"/>
          </a:p>
        </p:txBody>
      </p:sp>
      <p:sp>
        <p:nvSpPr>
          <p:cNvPr id="316" name="Google Shape;316;p33"/>
          <p:cNvSpPr/>
          <p:nvPr/>
        </p:nvSpPr>
        <p:spPr>
          <a:xfrm>
            <a:off x="6826925" y="33481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sz="1800" b="1" noProof="0" dirty="0">
                <a:solidFill>
                  <a:srgbClr val="1155CC"/>
                </a:solidFill>
                <a:highlight>
                  <a:schemeClr val="lt2"/>
                </a:highlight>
                <a:latin typeface="Calibri"/>
                <a:ea typeface="Calibri"/>
                <a:cs typeface="Calibri"/>
                <a:sym typeface="Calibri"/>
              </a:rPr>
              <a:t>Management</a:t>
            </a:r>
            <a:endParaRPr lang="en-US" sz="1800" noProof="0" dirty="0">
              <a:solidFill>
                <a:srgbClr val="1155CC"/>
              </a:solidFill>
              <a:highlight>
                <a:schemeClr val="lt2"/>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US" sz="1620" noProof="0" dirty="0">
                <a:solidFill>
                  <a:srgbClr val="1155CC"/>
                </a:solidFill>
                <a:latin typeface="Helvetica Neue"/>
                <a:ea typeface="Helvetica Neue"/>
                <a:cs typeface="Helvetica Neue"/>
                <a:sym typeface="Helvetica Neue"/>
              </a:rPr>
              <a:t>16. Knowledge of and adherence the national and international anaphylaxis and food allergy </a:t>
            </a:r>
            <a:br>
              <a:rPr lang="en-US" sz="1620" noProof="0" dirty="0">
                <a:solidFill>
                  <a:srgbClr val="1155CC"/>
                </a:solidFill>
                <a:latin typeface="Helvetica Neue"/>
                <a:ea typeface="Helvetica Neue"/>
                <a:cs typeface="Helvetica Neue"/>
                <a:sym typeface="Helvetica Neue"/>
              </a:rPr>
            </a:br>
            <a:r>
              <a:rPr lang="en-US" sz="1620" noProof="0" dirty="0">
                <a:solidFill>
                  <a:srgbClr val="1155CC"/>
                </a:solidFill>
                <a:latin typeface="Helvetica Neue"/>
                <a:ea typeface="Helvetica Neue"/>
                <a:cs typeface="Helvetica Neue"/>
                <a:sym typeface="Helvetica Neue"/>
              </a:rPr>
              <a:t>      guidelines</a:t>
            </a:r>
          </a:p>
        </p:txBody>
      </p:sp>
      <p:sp>
        <p:nvSpPr>
          <p:cNvPr id="338" name="Google Shape;338;p36"/>
          <p:cNvSpPr txBox="1">
            <a:spLocks noGrp="1"/>
          </p:cNvSpPr>
          <p:nvPr>
            <p:ph type="body" idx="1"/>
          </p:nvPr>
        </p:nvSpPr>
        <p:spPr>
          <a:xfrm>
            <a:off x="689325" y="924915"/>
            <a:ext cx="7014600" cy="633900"/>
          </a:xfrm>
          <a:prstGeom prst="rect">
            <a:avLst/>
          </a:prstGeom>
        </p:spPr>
        <p:txBody>
          <a:bodyPr spcFirstLastPara="1" wrap="square" lIns="91425" tIns="91425" rIns="91425" bIns="91425" anchor="t" anchorCtr="0">
            <a:noAutofit/>
          </a:bodyPr>
          <a:lstStyle/>
          <a:p>
            <a:pPr marL="0" lvl="0" indent="0" algn="l" rtl="0">
              <a:lnSpc>
                <a:spcPct val="95000"/>
              </a:lnSpc>
              <a:spcBef>
                <a:spcPts val="600"/>
              </a:spcBef>
              <a:spcAft>
                <a:spcPts val="1200"/>
              </a:spcAft>
              <a:buSzPts val="1018"/>
              <a:buNone/>
            </a:pPr>
            <a:r>
              <a:rPr lang="en-US" sz="900" noProof="0" dirty="0">
                <a:solidFill>
                  <a:schemeClr val="tx1"/>
                </a:solidFill>
                <a:latin typeface="Helvetica Neue"/>
                <a:ea typeface="Helvetica Neue"/>
                <a:cs typeface="Helvetica Neue"/>
                <a:sym typeface="Helvetica Neue"/>
              </a:rPr>
              <a:t>All Center staff members require knowledge of the current version of the national and international guideline, when available. Centre approach to anaphylaxis needs to be based on guideline recommendations </a:t>
            </a:r>
          </a:p>
        </p:txBody>
      </p:sp>
      <p:sp>
        <p:nvSpPr>
          <p:cNvPr id="339" name="Google Shape;339;p36"/>
          <p:cNvSpPr txBox="1"/>
          <p:nvPr/>
        </p:nvSpPr>
        <p:spPr>
          <a:xfrm>
            <a:off x="689325" y="1396650"/>
            <a:ext cx="4476900" cy="191587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Deliverables</a:t>
            </a:r>
          </a:p>
          <a:p>
            <a:pPr marL="0" lvl="0" indent="0" algn="l" rtl="0">
              <a:lnSpc>
                <a:spcPct val="115000"/>
              </a:lnSpc>
              <a:spcBef>
                <a:spcPts val="1200"/>
              </a:spcBef>
              <a:spcAft>
                <a:spcPts val="0"/>
              </a:spcAft>
              <a:buNone/>
            </a:pPr>
            <a:r>
              <a:rPr lang="en-US" sz="1000" noProof="0" dirty="0">
                <a:solidFill>
                  <a:schemeClr val="dk1"/>
                </a:solidFill>
                <a:latin typeface="Helvetica Neue"/>
                <a:ea typeface="Helvetica Neue"/>
                <a:cs typeface="Helvetica Neue"/>
                <a:sym typeface="Helvetica Neue"/>
              </a:rPr>
              <a:t>Is at least one national or international anaphylaxis and food allergy guideline in the most recent version present (paper or electronic version)? </a:t>
            </a:r>
          </a:p>
          <a:p>
            <a:pPr marL="0" lvl="0" indent="0" algn="l" rtl="0">
              <a:lnSpc>
                <a:spcPct val="115000"/>
              </a:lnSpc>
              <a:spcBef>
                <a:spcPts val="1200"/>
              </a:spcBef>
              <a:spcAft>
                <a:spcPts val="0"/>
              </a:spcAft>
              <a:buNone/>
            </a:pPr>
            <a:r>
              <a:rPr lang="en-US" sz="1000" noProof="0" dirty="0">
                <a:solidFill>
                  <a:schemeClr val="dk1"/>
                </a:solidFill>
                <a:latin typeface="Helvetica Neue"/>
                <a:ea typeface="Helvetica Neue"/>
                <a:cs typeface="Helvetica Neue"/>
                <a:sym typeface="Helvetica Neue"/>
              </a:rPr>
              <a:t>Can the center staff answer questions on the anaphylaxis and food allergy  guideline recommendations?</a:t>
            </a:r>
          </a:p>
          <a:p>
            <a:pPr marL="0" lvl="0" indent="0" algn="l" rtl="0">
              <a:spcBef>
                <a:spcPts val="1200"/>
              </a:spcBef>
              <a:spcAft>
                <a:spcPts val="0"/>
              </a:spcAft>
              <a:buNone/>
            </a:pPr>
            <a:r>
              <a:rPr lang="en-US" sz="1000" noProof="0" dirty="0">
                <a:solidFill>
                  <a:schemeClr val="dk1"/>
                </a:solidFill>
                <a:latin typeface="Helvetica Neue"/>
                <a:ea typeface="Helvetica Neue"/>
                <a:cs typeface="Helvetica Neue"/>
                <a:sym typeface="Helvetica Neue"/>
              </a:rPr>
              <a:t>Can center physicians show, by use of a patient file, that management decision are based on guideline recommendations?</a:t>
            </a:r>
            <a:endParaRPr lang="en-US" noProof="0" dirty="0">
              <a:latin typeface="Helvetica Neue"/>
              <a:ea typeface="Helvetica Neue"/>
              <a:cs typeface="Helvetica Neue"/>
              <a:sym typeface="Helvetica Neue"/>
            </a:endParaRPr>
          </a:p>
        </p:txBody>
      </p:sp>
      <p:sp>
        <p:nvSpPr>
          <p:cNvPr id="340" name="Google Shape;340;p36"/>
          <p:cNvSpPr txBox="1"/>
          <p:nvPr/>
        </p:nvSpPr>
        <p:spPr>
          <a:xfrm>
            <a:off x="1283625" y="4467500"/>
            <a:ext cx="38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latin typeface="Helvetica Neue"/>
                <a:ea typeface="Helvetica Neue"/>
                <a:cs typeface="Helvetica Neue"/>
                <a:sym typeface="Helvetica Neue"/>
              </a:rPr>
              <a:t>Please provide a photo from a patient file that exemplifies that patient management is based on guideline recommendations.</a:t>
            </a:r>
          </a:p>
        </p:txBody>
      </p:sp>
      <p:sp>
        <p:nvSpPr>
          <p:cNvPr id="341" name="Google Shape;341;p36"/>
          <p:cNvSpPr/>
          <p:nvPr/>
        </p:nvSpPr>
        <p:spPr>
          <a:xfrm>
            <a:off x="75937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42" name="Google Shape;342;p36"/>
          <p:cNvSpPr txBox="1"/>
          <p:nvPr/>
        </p:nvSpPr>
        <p:spPr>
          <a:xfrm>
            <a:off x="60055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43" name="Google Shape;343;p36"/>
          <p:cNvSpPr/>
          <p:nvPr/>
        </p:nvSpPr>
        <p:spPr>
          <a:xfrm>
            <a:off x="65783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44" name="Google Shape;344;p36"/>
          <p:cNvSpPr txBox="1"/>
          <p:nvPr/>
        </p:nvSpPr>
        <p:spPr>
          <a:xfrm>
            <a:off x="70745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45" name="Google Shape;345;p36"/>
          <p:cNvSpPr/>
          <p:nvPr/>
        </p:nvSpPr>
        <p:spPr>
          <a:xfrm>
            <a:off x="7593775"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46" name="Google Shape;346;p36"/>
          <p:cNvSpPr txBox="1"/>
          <p:nvPr/>
        </p:nvSpPr>
        <p:spPr>
          <a:xfrm>
            <a:off x="6005525"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47" name="Google Shape;347;p36"/>
          <p:cNvSpPr/>
          <p:nvPr/>
        </p:nvSpPr>
        <p:spPr>
          <a:xfrm>
            <a:off x="6578350"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48" name="Google Shape;348;p36"/>
          <p:cNvSpPr txBox="1"/>
          <p:nvPr/>
        </p:nvSpPr>
        <p:spPr>
          <a:xfrm>
            <a:off x="7074500"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49" name="Google Shape;349;p36"/>
          <p:cNvSpPr/>
          <p:nvPr/>
        </p:nvSpPr>
        <p:spPr>
          <a:xfrm>
            <a:off x="7593775"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50" name="Google Shape;350;p36"/>
          <p:cNvSpPr txBox="1"/>
          <p:nvPr/>
        </p:nvSpPr>
        <p:spPr>
          <a:xfrm>
            <a:off x="6005525"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51" name="Google Shape;351;p36"/>
          <p:cNvSpPr/>
          <p:nvPr/>
        </p:nvSpPr>
        <p:spPr>
          <a:xfrm>
            <a:off x="6578350"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52" name="Google Shape;352;p36"/>
          <p:cNvSpPr txBox="1"/>
          <p:nvPr/>
        </p:nvSpPr>
        <p:spPr>
          <a:xfrm>
            <a:off x="7074500"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353" name="Google Shape;353;p36"/>
          <p:cNvPicPr preferRelativeResize="0"/>
          <p:nvPr/>
        </p:nvPicPr>
        <p:blipFill>
          <a:blip r:embed="rId3">
            <a:alphaModFix/>
          </a:blip>
          <a:stretch>
            <a:fillRect/>
          </a:stretch>
        </p:blipFill>
        <p:spPr>
          <a:xfrm>
            <a:off x="5324750" y="3297800"/>
            <a:ext cx="2490342" cy="1662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1600" noProof="0" dirty="0">
                <a:solidFill>
                  <a:srgbClr val="1155CC"/>
                </a:solidFill>
                <a:latin typeface="Helvetica Neue"/>
                <a:ea typeface="Helvetica Neue"/>
                <a:cs typeface="Helvetica Neue"/>
                <a:sym typeface="Helvetica Neue"/>
              </a:rPr>
              <a:t>17. Knowledge and use of current nomenclature and classification of anaphylaxis and </a:t>
            </a:r>
            <a:br>
              <a:rPr lang="en-US" sz="1600" noProof="0" dirty="0">
                <a:solidFill>
                  <a:srgbClr val="1155CC"/>
                </a:solidFill>
                <a:latin typeface="Helvetica Neue"/>
                <a:ea typeface="Helvetica Neue"/>
                <a:cs typeface="Helvetica Neue"/>
                <a:sym typeface="Helvetica Neue"/>
              </a:rPr>
            </a:br>
            <a:r>
              <a:rPr lang="en-US" sz="1600" noProof="0" dirty="0">
                <a:solidFill>
                  <a:srgbClr val="1155CC"/>
                </a:solidFill>
                <a:latin typeface="Helvetica Neue"/>
                <a:ea typeface="Helvetica Neue"/>
                <a:cs typeface="Helvetica Neue"/>
                <a:sym typeface="Helvetica Neue"/>
              </a:rPr>
              <a:t>      food allergy </a:t>
            </a:r>
          </a:p>
          <a:p>
            <a:pPr marL="0" lvl="0" indent="0" algn="l" rtl="0">
              <a:spcBef>
                <a:spcPts val="0"/>
              </a:spcBef>
              <a:spcAft>
                <a:spcPts val="0"/>
              </a:spcAft>
              <a:buSzPts val="990"/>
              <a:buNone/>
            </a:pPr>
            <a:endParaRPr lang="en-US" sz="1600" noProof="0" dirty="0">
              <a:solidFill>
                <a:srgbClr val="1155CC"/>
              </a:solidFill>
              <a:latin typeface="Helvetica Neue"/>
              <a:ea typeface="Helvetica Neue"/>
              <a:cs typeface="Helvetica Neue"/>
              <a:sym typeface="Helvetica Neue"/>
            </a:endParaRPr>
          </a:p>
        </p:txBody>
      </p:sp>
      <p:sp>
        <p:nvSpPr>
          <p:cNvPr id="359" name="Google Shape;359;p37"/>
          <p:cNvSpPr txBox="1"/>
          <p:nvPr/>
        </p:nvSpPr>
        <p:spPr>
          <a:xfrm>
            <a:off x="641325" y="1503735"/>
            <a:ext cx="449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evidence that staff uses current anaphylaxis nomenclature and classification, e.g. by interview and/or patient file review?</a:t>
            </a:r>
            <a:endParaRPr lang="en-US" noProof="0" dirty="0">
              <a:latin typeface="Helvetica Neue"/>
              <a:ea typeface="Helvetica Neue"/>
              <a:cs typeface="Helvetica Neue"/>
              <a:sym typeface="Helvetica Neue"/>
            </a:endParaRPr>
          </a:p>
        </p:txBody>
      </p:sp>
      <p:sp>
        <p:nvSpPr>
          <p:cNvPr id="360" name="Google Shape;360;p37"/>
          <p:cNvSpPr txBox="1"/>
          <p:nvPr/>
        </p:nvSpPr>
        <p:spPr>
          <a:xfrm>
            <a:off x="1071000" y="4414625"/>
            <a:ext cx="35010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solidFill>
                  <a:schemeClr val="dk1"/>
                </a:solidFill>
                <a:latin typeface="Helvetica Neue"/>
                <a:ea typeface="Helvetica Neue"/>
                <a:cs typeface="Helvetica Neue"/>
                <a:sym typeface="Helvetica Neue"/>
              </a:rPr>
              <a:t>Please provide a photo of a patient file which shows </a:t>
            </a:r>
          </a:p>
          <a:p>
            <a:pPr marL="0" lvl="0" indent="0" algn="r" rtl="0">
              <a:spcBef>
                <a:spcPts val="0"/>
              </a:spcBef>
              <a:spcAft>
                <a:spcPts val="0"/>
              </a:spcAft>
              <a:buNone/>
            </a:pPr>
            <a:r>
              <a:rPr lang="en-US" sz="1000" noProof="0" dirty="0">
                <a:solidFill>
                  <a:schemeClr val="dk1"/>
                </a:solidFill>
                <a:latin typeface="Helvetica Neue"/>
                <a:ea typeface="Helvetica Neue"/>
                <a:cs typeface="Helvetica Neue"/>
                <a:sym typeface="Helvetica Neue"/>
              </a:rPr>
              <a:t>the diagnosis of the patient.</a:t>
            </a:r>
          </a:p>
        </p:txBody>
      </p:sp>
      <p:sp>
        <p:nvSpPr>
          <p:cNvPr id="361" name="Google Shape;361;p37"/>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62" name="Google Shape;362;p37"/>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63" name="Google Shape;363;p37"/>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64" name="Google Shape;364;p37"/>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65" name="Google Shape;365;p37"/>
          <p:cNvSpPr txBox="1"/>
          <p:nvPr/>
        </p:nvSpPr>
        <p:spPr>
          <a:xfrm>
            <a:off x="641325" y="1010815"/>
            <a:ext cx="684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Center staff needs to know and use the current anaphylaxis classification and nomenclature. </a:t>
            </a:r>
            <a:endParaRPr lang="en-US" noProof="0" dirty="0">
              <a:latin typeface="Helvetica Neue"/>
              <a:ea typeface="Helvetica Neue"/>
              <a:cs typeface="Helvetica Neue"/>
              <a:sym typeface="Helvetica Neue"/>
            </a:endParaRPr>
          </a:p>
        </p:txBody>
      </p:sp>
      <p:pic>
        <p:nvPicPr>
          <p:cNvPr id="366" name="Google Shape;366;p3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18. Knowledge and use of guided history taking/anamnesis </a:t>
            </a:r>
          </a:p>
        </p:txBody>
      </p:sp>
      <p:sp>
        <p:nvSpPr>
          <p:cNvPr id="372" name="Google Shape;372;p38"/>
          <p:cNvSpPr txBox="1">
            <a:spLocks noGrp="1"/>
          </p:cNvSpPr>
          <p:nvPr>
            <p:ph type="body" idx="1"/>
          </p:nvPr>
        </p:nvSpPr>
        <p:spPr>
          <a:xfrm>
            <a:off x="643350" y="766250"/>
            <a:ext cx="5549400" cy="407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Structured history taking by center physicians is essential and a checklist can facilitate this.</a:t>
            </a:r>
            <a:endParaRPr lang="en-US" sz="1000" noProof="0" dirty="0">
              <a:latin typeface="Helvetica Neue"/>
              <a:ea typeface="Helvetica Neue"/>
              <a:cs typeface="Helvetica Neue"/>
              <a:sym typeface="Helvetica Neue"/>
            </a:endParaRPr>
          </a:p>
        </p:txBody>
      </p:sp>
      <p:sp>
        <p:nvSpPr>
          <p:cNvPr id="373" name="Google Shape;373;p38"/>
          <p:cNvSpPr txBox="1"/>
          <p:nvPr/>
        </p:nvSpPr>
        <p:spPr>
          <a:xfrm>
            <a:off x="719575" y="1400200"/>
            <a:ext cx="3955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a checklist for history? (Needs to be present and used as evidenced by interview or anap</a:t>
            </a:r>
            <a:r>
              <a:rPr lang="en-US" sz="1000" noProof="0" dirty="0">
                <a:solidFill>
                  <a:schemeClr val="tx1"/>
                </a:solidFill>
                <a:latin typeface="Helvetica Neue"/>
                <a:ea typeface="Helvetica Neue"/>
                <a:cs typeface="Helvetica Neue"/>
                <a:sym typeface="Helvetica Neue"/>
              </a:rPr>
              <a:t>hylactic </a:t>
            </a:r>
            <a:r>
              <a:rPr lang="en-US" sz="1000" noProof="0" dirty="0">
                <a:solidFill>
                  <a:schemeClr val="dk1"/>
                </a:solidFill>
                <a:latin typeface="Helvetica Neue"/>
                <a:ea typeface="Helvetica Neue"/>
                <a:cs typeface="Helvetica Neue"/>
                <a:sym typeface="Helvetica Neue"/>
              </a:rPr>
              <a:t>patient file review.)</a:t>
            </a:r>
            <a:endParaRPr lang="en-US" noProof="0" dirty="0">
              <a:latin typeface="Helvetica Neue"/>
              <a:ea typeface="Helvetica Neue"/>
              <a:cs typeface="Helvetica Neue"/>
              <a:sym typeface="Helvetica Neue"/>
            </a:endParaRPr>
          </a:p>
        </p:txBody>
      </p:sp>
      <p:sp>
        <p:nvSpPr>
          <p:cNvPr id="374" name="Google Shape;374;p38"/>
          <p:cNvSpPr txBox="1"/>
          <p:nvPr/>
        </p:nvSpPr>
        <p:spPr>
          <a:xfrm>
            <a:off x="616375" y="4399525"/>
            <a:ext cx="3955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solidFill>
                  <a:schemeClr val="dk1"/>
                </a:solidFill>
                <a:latin typeface="Helvetica Neue"/>
                <a:ea typeface="Helvetica Neue"/>
                <a:cs typeface="Helvetica Neue"/>
                <a:sym typeface="Helvetica Neue"/>
              </a:rPr>
              <a:t>Please provide a photo of your checklist for history taking in anaphylaxis patients or provide the checklist itself.</a:t>
            </a:r>
          </a:p>
        </p:txBody>
      </p:sp>
      <p:sp>
        <p:nvSpPr>
          <p:cNvPr id="375" name="Google Shape;375;p38"/>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76" name="Google Shape;376;p38"/>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77" name="Google Shape;377;p38"/>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78" name="Google Shape;378;p38"/>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379" name="Google Shape;379;p38"/>
          <p:cNvPicPr preferRelativeResize="0"/>
          <p:nvPr/>
        </p:nvPicPr>
        <p:blipFill>
          <a:blip r:embed="rId3">
            <a:alphaModFix/>
          </a:blip>
          <a:stretch>
            <a:fillRect/>
          </a:stretch>
        </p:blipFill>
        <p:spPr>
          <a:xfrm>
            <a:off x="4631250" y="2350950"/>
            <a:ext cx="3829654" cy="255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445025"/>
            <a:ext cx="8520600" cy="48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19. Diagnostic Process </a:t>
            </a:r>
            <a:endParaRPr lang="en-US" noProof="0" dirty="0">
              <a:solidFill>
                <a:srgbClr val="1155CC"/>
              </a:solidFill>
              <a:latin typeface="Helvetica Neue"/>
              <a:ea typeface="Helvetica Neue"/>
              <a:cs typeface="Helvetica Neue"/>
              <a:sym typeface="Helvetica Neue"/>
            </a:endParaRPr>
          </a:p>
        </p:txBody>
      </p:sp>
      <p:sp>
        <p:nvSpPr>
          <p:cNvPr id="385" name="Google Shape;385;p39"/>
          <p:cNvSpPr txBox="1">
            <a:spLocks noGrp="1"/>
          </p:cNvSpPr>
          <p:nvPr>
            <p:ph type="body" idx="1"/>
          </p:nvPr>
        </p:nvSpPr>
        <p:spPr>
          <a:xfrm>
            <a:off x="721375" y="776225"/>
            <a:ext cx="6642600" cy="6045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en-US" sz="900" dirty="0">
                <a:solidFill>
                  <a:schemeClr val="tx1"/>
                </a:solidFill>
                <a:latin typeface="Helvetica Neue"/>
              </a:rPr>
              <a:t>Explanation of different diagnostic tools used.</a:t>
            </a:r>
            <a:endParaRPr lang="en-US" sz="900" dirty="0">
              <a:solidFill>
                <a:schemeClr val="tx1"/>
              </a:solidFill>
              <a:latin typeface="Helvetica Neue"/>
              <a:sym typeface="Helvetica Neue"/>
            </a:endParaRPr>
          </a:p>
        </p:txBody>
      </p:sp>
      <p:sp>
        <p:nvSpPr>
          <p:cNvPr id="386" name="Google Shape;386;p39"/>
          <p:cNvSpPr txBox="1"/>
          <p:nvPr/>
        </p:nvSpPr>
        <p:spPr>
          <a:xfrm>
            <a:off x="804475" y="1440925"/>
            <a:ext cx="36063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Can the use of different diagnostic tools be evidenced by a review of an anonymized patient?</a:t>
            </a: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(Needs to be present and used as evidenced by interview or anaphylactic  patient file review.)</a:t>
            </a:r>
            <a:endParaRPr lang="en-US" noProof="0" dirty="0">
              <a:latin typeface="Helvetica Neue"/>
              <a:ea typeface="Helvetica Neue"/>
              <a:cs typeface="Helvetica Neue"/>
              <a:sym typeface="Helvetica Neue"/>
            </a:endParaRPr>
          </a:p>
        </p:txBody>
      </p:sp>
      <p:sp>
        <p:nvSpPr>
          <p:cNvPr id="387" name="Google Shape;387;p39"/>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88" name="Google Shape;388;p39"/>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89" name="Google Shape;389;p39"/>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90" name="Google Shape;390;p39"/>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0"/>
          <p:cNvSpPr txBox="1">
            <a:spLocks noGrp="1"/>
          </p:cNvSpPr>
          <p:nvPr>
            <p:ph type="title"/>
          </p:nvPr>
        </p:nvSpPr>
        <p:spPr>
          <a:xfrm>
            <a:off x="311700" y="445025"/>
            <a:ext cx="8019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20. Standardized assessments and monitoring of disease activity, impact and control</a:t>
            </a:r>
          </a:p>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      of disease</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lang="en-US" noProof="0" dirty="0">
              <a:solidFill>
                <a:srgbClr val="1155CC"/>
              </a:solidFill>
              <a:latin typeface="Helvetica Neue"/>
              <a:ea typeface="Helvetica Neue"/>
              <a:cs typeface="Helvetica Neue"/>
              <a:sym typeface="Helvetica Neue"/>
            </a:endParaRPr>
          </a:p>
        </p:txBody>
      </p:sp>
      <p:sp>
        <p:nvSpPr>
          <p:cNvPr id="396" name="Google Shape;396;p40"/>
          <p:cNvSpPr txBox="1">
            <a:spLocks noGrp="1"/>
          </p:cNvSpPr>
          <p:nvPr>
            <p:ph type="body" idx="1"/>
          </p:nvPr>
        </p:nvSpPr>
        <p:spPr>
          <a:xfrm>
            <a:off x="658525" y="1019925"/>
            <a:ext cx="755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The use of instruments for assessing disease activity, impact and control allows for standardized measurements and monitoring of patients can help to optimize anaphylaxis management.</a:t>
            </a:r>
            <a:endParaRPr lang="en-US" sz="1000" noProof="0" dirty="0">
              <a:latin typeface="Helvetica Neue"/>
              <a:ea typeface="Helvetica Neue"/>
              <a:cs typeface="Helvetica Neue"/>
              <a:sym typeface="Helvetica Neue"/>
            </a:endParaRPr>
          </a:p>
        </p:txBody>
      </p:sp>
      <p:sp>
        <p:nvSpPr>
          <p:cNvPr id="397" name="Google Shape;397;p40"/>
          <p:cNvSpPr/>
          <p:nvPr/>
        </p:nvSpPr>
        <p:spPr>
          <a:xfrm>
            <a:off x="6420575"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98" name="Google Shape;398;p40"/>
          <p:cNvSpPr txBox="1"/>
          <p:nvPr/>
        </p:nvSpPr>
        <p:spPr>
          <a:xfrm>
            <a:off x="4832325"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99" name="Google Shape;399;p40"/>
          <p:cNvSpPr/>
          <p:nvPr/>
        </p:nvSpPr>
        <p:spPr>
          <a:xfrm>
            <a:off x="5405150"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00" name="Google Shape;400;p40"/>
          <p:cNvSpPr txBox="1"/>
          <p:nvPr/>
        </p:nvSpPr>
        <p:spPr>
          <a:xfrm>
            <a:off x="5901300"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401" name="Google Shape;401;p40"/>
          <p:cNvSpPr txBox="1"/>
          <p:nvPr/>
        </p:nvSpPr>
        <p:spPr>
          <a:xfrm>
            <a:off x="717525" y="14646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latin typeface="Helvetica Neue"/>
              <a:ea typeface="Helvetica Neue"/>
              <a:cs typeface="Helvetica Neue"/>
              <a:sym typeface="Helvetica Neue"/>
            </a:endParaRPr>
          </a:p>
          <a:p>
            <a:pPr marL="0" lvl="0" indent="0" algn="l" rtl="0">
              <a:spcBef>
                <a:spcPts val="0"/>
              </a:spcBef>
              <a:spcAft>
                <a:spcPts val="0"/>
              </a:spcAft>
              <a:buNone/>
            </a:pPr>
            <a:r>
              <a:rPr lang="en-US" sz="1000" noProof="0" dirty="0">
                <a:latin typeface="Helvetica Neue"/>
                <a:ea typeface="Helvetica Neue"/>
                <a:cs typeface="Helvetica Neue"/>
                <a:sym typeface="Helvetica Neue"/>
              </a:rPr>
              <a:t>Do you use tools to assess disease activity?</a:t>
            </a:r>
          </a:p>
        </p:txBody>
      </p:sp>
      <p:graphicFrame>
        <p:nvGraphicFramePr>
          <p:cNvPr id="402" name="Google Shape;402;p40"/>
          <p:cNvGraphicFramePr/>
          <p:nvPr>
            <p:extLst>
              <p:ext uri="{D42A27DB-BD31-4B8C-83A1-F6EECF244321}">
                <p14:modId xmlns:p14="http://schemas.microsoft.com/office/powerpoint/2010/main" val="3704501972"/>
              </p:ext>
            </p:extLst>
          </p:nvPr>
        </p:nvGraphicFramePr>
        <p:xfrm>
          <a:off x="818575" y="2187300"/>
          <a:ext cx="7239600" cy="2636340"/>
        </p:xfrm>
        <a:graphic>
          <a:graphicData uri="http://schemas.openxmlformats.org/drawingml/2006/table">
            <a:tbl>
              <a:tblPr>
                <a:noFill/>
                <a:tableStyleId>{F50D1D8A-4896-4D42-BC95-2E5DB4B98F3A}</a:tableStyleId>
              </a:tblPr>
              <a:tblGrid>
                <a:gridCol w="3619800">
                  <a:extLst>
                    <a:ext uri="{9D8B030D-6E8A-4147-A177-3AD203B41FA5}">
                      <a16:colId xmlns:a16="http://schemas.microsoft.com/office/drawing/2014/main" val="20000"/>
                    </a:ext>
                  </a:extLst>
                </a:gridCol>
                <a:gridCol w="3619800">
                  <a:extLst>
                    <a:ext uri="{9D8B030D-6E8A-4147-A177-3AD203B41FA5}">
                      <a16:colId xmlns:a16="http://schemas.microsoft.com/office/drawing/2014/main" val="20001"/>
                    </a:ext>
                  </a:extLst>
                </a:gridCol>
              </a:tblGrid>
              <a:tr h="587325">
                <a:tc gridSpan="2">
                  <a:txBody>
                    <a:bodyPr/>
                    <a:lstStyle/>
                    <a:p>
                      <a:pPr marL="0" lvl="0" indent="0" algn="ctr"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the names of PRO tools you use for anaphylaxis patients and how often you use them. </a:t>
                      </a:r>
                    </a:p>
                    <a:p>
                      <a:pPr marL="0" lvl="0" indent="0" algn="ctr"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r>
                        <a:rPr lang="en-US" sz="1000" noProof="0" dirty="0">
                          <a:latin typeface="Helvetica Neue"/>
                          <a:ea typeface="Helvetica Neue"/>
                          <a:cs typeface="Helvetica Neue"/>
                          <a:sym typeface="Helvetica Neue"/>
                        </a:rPr>
                        <a:t>Name PROM  </a:t>
                      </a:r>
                      <a:r>
                        <a:rPr lang="en-US" sz="1100" noProof="0" dirty="0">
                          <a:solidFill>
                            <a:schemeClr val="dk1"/>
                          </a:solidFill>
                          <a:latin typeface="Calibri"/>
                          <a:ea typeface="Calibri"/>
                          <a:cs typeface="Calibri"/>
                          <a:sym typeface="Calibri"/>
                        </a:rPr>
                        <a:t>                                                                                            </a:t>
                      </a:r>
                      <a:r>
                        <a:rPr lang="en-US" sz="1000" noProof="0" dirty="0">
                          <a:latin typeface="Helvetica Neue"/>
                          <a:ea typeface="Helvetica Neue"/>
                          <a:cs typeface="Helvetica Neue"/>
                          <a:sym typeface="Helvetica Neue"/>
                        </a:rPr>
                        <a:t>Percent of patients used</a:t>
                      </a:r>
                      <a:endParaRPr lang="en-US" sz="1000" noProof="0" dirty="0">
                        <a:solidFill>
                          <a:srgbClr val="1155CC"/>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3"/>
                  </a:ext>
                </a:extLst>
              </a:tr>
              <a:tr h="360650">
                <a:tc>
                  <a:txBody>
                    <a:bodyPr/>
                    <a:lstStyle/>
                    <a:p>
                      <a:pPr marL="0" lvl="0" indent="0" algn="l" rtl="0">
                        <a:spcBef>
                          <a:spcPts val="0"/>
                        </a:spcBef>
                        <a:spcAft>
                          <a:spcPts val="0"/>
                        </a:spcAft>
                        <a:buNone/>
                      </a:pP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1"/>
          <p:cNvSpPr txBox="1">
            <a:spLocks noGrp="1"/>
          </p:cNvSpPr>
          <p:nvPr>
            <p:ph type="title"/>
          </p:nvPr>
        </p:nvSpPr>
        <p:spPr>
          <a:xfrm>
            <a:off x="311700" y="445025"/>
            <a:ext cx="8520600" cy="44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21. Identification of comorbidities and underlying causes</a:t>
            </a:r>
          </a:p>
        </p:txBody>
      </p:sp>
      <p:sp>
        <p:nvSpPr>
          <p:cNvPr id="408" name="Google Shape;408;p41"/>
          <p:cNvSpPr txBox="1">
            <a:spLocks noGrp="1"/>
          </p:cNvSpPr>
          <p:nvPr>
            <p:ph type="body" idx="1"/>
          </p:nvPr>
        </p:nvSpPr>
        <p:spPr>
          <a:xfrm>
            <a:off x="736375" y="814925"/>
            <a:ext cx="6915000" cy="937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have access to and use measures to identify comorbidities and causes of anaphylaxis including, for example, food and venom allergy, mastocytosis, asthma, drug allergy, latex allergy.</a:t>
            </a:r>
            <a:endParaRPr lang="en-US" noProof="0" dirty="0">
              <a:latin typeface="Helvetica Neue"/>
              <a:ea typeface="Helvetica Neue"/>
              <a:cs typeface="Helvetica Neue"/>
              <a:sym typeface="Helvetica Neue"/>
            </a:endParaRPr>
          </a:p>
        </p:txBody>
      </p:sp>
      <p:sp>
        <p:nvSpPr>
          <p:cNvPr id="409" name="Google Shape;409;p41"/>
          <p:cNvSpPr txBox="1"/>
          <p:nvPr/>
        </p:nvSpPr>
        <p:spPr>
          <a:xfrm>
            <a:off x="736375" y="1441675"/>
            <a:ext cx="50040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latin typeface="Helvetica Neue"/>
              <a:ea typeface="Helvetica Neue"/>
              <a:cs typeface="Helvetica Neue"/>
              <a:sym typeface="Helvetica Neue"/>
            </a:endParaRPr>
          </a:p>
          <a:p>
            <a:pPr marL="0" lvl="0" indent="0" algn="l" rtl="0">
              <a:spcBef>
                <a:spcPts val="0"/>
              </a:spcBef>
              <a:spcAft>
                <a:spcPts val="0"/>
              </a:spcAft>
              <a:buNone/>
            </a:pPr>
            <a:r>
              <a:rPr lang="en-US" sz="1000" noProof="0" dirty="0">
                <a:latin typeface="Helvetica Neue"/>
                <a:ea typeface="Helvetica Neue"/>
                <a:cs typeface="Helvetica Neue"/>
                <a:sym typeface="Helvetica Neue"/>
              </a:rPr>
              <a:t>Do you have evidence on the </a:t>
            </a:r>
            <a:r>
              <a:rPr lang="en-US" sz="1000" dirty="0">
                <a:latin typeface="Helvetica Neue"/>
                <a:ea typeface="Helvetica Neue"/>
                <a:cs typeface="Helvetica Neue"/>
                <a:sym typeface="Helvetica Neue"/>
              </a:rPr>
              <a:t>s</a:t>
            </a:r>
            <a:r>
              <a:rPr lang="en-US" sz="1000" noProof="0" dirty="0">
                <a:latin typeface="Helvetica Neue"/>
                <a:ea typeface="Helvetica Neue"/>
                <a:cs typeface="Helvetica Neue"/>
                <a:sym typeface="Helvetica Neue"/>
              </a:rPr>
              <a:t>tatus of implementing the GA²LEN Food Allergy Management Guidelines relative to diagnostic measures for anaphylaxis comorbidities and underlying causes are used, e.g., skin prick test, prick-prick test, serum specific </a:t>
            </a:r>
            <a:r>
              <a:rPr lang="en-US" sz="1000" noProof="0" dirty="0" err="1">
                <a:latin typeface="Helvetica Neue"/>
                <a:ea typeface="Helvetica Neue"/>
                <a:cs typeface="Helvetica Neue"/>
                <a:sym typeface="Helvetica Neue"/>
              </a:rPr>
              <a:t>IgE</a:t>
            </a:r>
            <a:r>
              <a:rPr lang="en-US" sz="1000" noProof="0" dirty="0">
                <a:latin typeface="Helvetica Neue"/>
                <a:ea typeface="Helvetica Neue"/>
                <a:cs typeface="Helvetica Neue"/>
                <a:sym typeface="Helvetica Neue"/>
              </a:rPr>
              <a:t>, tryptase standardized food challenge test, spirometry and patch testing for concomitant contact dermatitis?</a:t>
            </a:r>
          </a:p>
        </p:txBody>
      </p:sp>
      <p:sp>
        <p:nvSpPr>
          <p:cNvPr id="410" name="Google Shape;410;p41"/>
          <p:cNvSpPr txBox="1"/>
          <p:nvPr/>
        </p:nvSpPr>
        <p:spPr>
          <a:xfrm>
            <a:off x="755900" y="2780662"/>
            <a:ext cx="6242400" cy="2062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which diagnostic tests you use:</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noProof="0" dirty="0">
                <a:solidFill>
                  <a:schemeClr val="lt2"/>
                </a:solidFill>
                <a:latin typeface="Helvetica Neue"/>
                <a:ea typeface="Helvetica Neue"/>
                <a:cs typeface="Helvetica Neue"/>
                <a:sym typeface="Helvetica Neue"/>
              </a:rPr>
              <a:t>x </a:t>
            </a:r>
          </a:p>
        </p:txBody>
      </p:sp>
      <p:sp>
        <p:nvSpPr>
          <p:cNvPr id="411" name="Google Shape;411;p41"/>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12" name="Google Shape;412;p41"/>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13" name="Google Shape;413;p41"/>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14" name="Google Shape;414;p41"/>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dk1"/>
              </a:buClr>
              <a:buSzPts val="1100"/>
              <a:buFont typeface="Arial"/>
              <a:buNone/>
            </a:pPr>
            <a:r>
              <a:rPr lang="en-US" sz="1800" b="1" noProof="0" dirty="0">
                <a:solidFill>
                  <a:srgbClr val="1155CC"/>
                </a:solidFill>
                <a:highlight>
                  <a:schemeClr val="lt2"/>
                </a:highlight>
                <a:latin typeface="Calibri"/>
                <a:ea typeface="Calibri"/>
                <a:cs typeface="Calibri"/>
                <a:sym typeface="Calibri"/>
              </a:rPr>
              <a:t>Infrastructure/set up</a:t>
            </a:r>
            <a:endParaRPr lang="en-US" sz="1800" b="1" noProof="0" dirty="0">
              <a:solidFill>
                <a:srgbClr val="1155CC"/>
              </a:solidFill>
              <a:highlight>
                <a:schemeClr val="lt2"/>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22. Knowledge and use of preventive approaches </a:t>
            </a:r>
          </a:p>
        </p:txBody>
      </p:sp>
      <p:sp>
        <p:nvSpPr>
          <p:cNvPr id="420" name="Google Shape;420;p42"/>
          <p:cNvSpPr txBox="1">
            <a:spLocks noGrp="1"/>
          </p:cNvSpPr>
          <p:nvPr>
            <p:ph type="body" idx="1"/>
          </p:nvPr>
        </p:nvSpPr>
        <p:spPr>
          <a:xfrm>
            <a:off x="710450" y="766600"/>
            <a:ext cx="7363500" cy="669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dirty="0">
                <a:solidFill>
                  <a:schemeClr val="dk1"/>
                </a:solidFill>
                <a:latin typeface="Helvetica Neue"/>
              </a:rPr>
              <a:t>Center physicians need to know and educate patients and caregivers in the use of prevention strategies, e.g., avoidance and in certain patients’ air and food allergen avoidance, early introduction of foods, and in recognizing psychological support needs.</a:t>
            </a:r>
            <a:endParaRPr lang="en-US" sz="1000" dirty="0">
              <a:solidFill>
                <a:schemeClr val="dk1"/>
              </a:solidFill>
              <a:latin typeface="Helvetica Neue"/>
              <a:sym typeface="Helvetica Neue"/>
            </a:endParaRPr>
          </a:p>
        </p:txBody>
      </p:sp>
      <p:sp>
        <p:nvSpPr>
          <p:cNvPr id="421" name="Google Shape;421;p42"/>
          <p:cNvSpPr/>
          <p:nvPr/>
        </p:nvSpPr>
        <p:spPr>
          <a:xfrm>
            <a:off x="7223700"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22" name="Google Shape;422;p42"/>
          <p:cNvSpPr txBox="1"/>
          <p:nvPr/>
        </p:nvSpPr>
        <p:spPr>
          <a:xfrm>
            <a:off x="5635450"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23" name="Google Shape;423;p42"/>
          <p:cNvSpPr/>
          <p:nvPr/>
        </p:nvSpPr>
        <p:spPr>
          <a:xfrm>
            <a:off x="6208275"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24" name="Google Shape;424;p42"/>
          <p:cNvSpPr txBox="1"/>
          <p:nvPr/>
        </p:nvSpPr>
        <p:spPr>
          <a:xfrm>
            <a:off x="6704425"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425" name="Google Shape;425;p42"/>
          <p:cNvSpPr txBox="1"/>
          <p:nvPr/>
        </p:nvSpPr>
        <p:spPr>
          <a:xfrm>
            <a:off x="770375" y="1488700"/>
            <a:ext cx="4636500" cy="12772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1200"/>
              </a:spcAft>
              <a:buNone/>
            </a:pPr>
            <a:r>
              <a:rPr lang="en-US" sz="1000" noProof="0" dirty="0">
                <a:solidFill>
                  <a:schemeClr val="dk1"/>
                </a:solidFill>
                <a:latin typeface="Helvetica Neue"/>
                <a:ea typeface="Helvetica Neue"/>
                <a:cs typeface="Helvetica Neue"/>
                <a:sym typeface="Helvetica Neue"/>
              </a:rPr>
              <a:t>Can the center provide evidence that physicians are familiar with the use of preventive strategies and provide appropriate support services (e.g., dietician, nutritionist, psychological)?</a:t>
            </a:r>
            <a:endParaRPr lang="en-US" sz="1000" baseline="30000" noProof="0" dirty="0">
              <a:solidFill>
                <a:schemeClr val="dk1"/>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23. Knowledge and use of therapeutic algorithm</a:t>
            </a:r>
          </a:p>
          <a:p>
            <a:pPr marL="0" lvl="0" indent="0" algn="l" rtl="0">
              <a:spcBef>
                <a:spcPts val="0"/>
              </a:spcBef>
              <a:spcAft>
                <a:spcPts val="0"/>
              </a:spcAft>
              <a:buNone/>
            </a:pPr>
            <a:endParaRPr lang="en-US" noProof="0" dirty="0">
              <a:solidFill>
                <a:srgbClr val="1155CC"/>
              </a:solidFill>
              <a:latin typeface="Helvetica Neue"/>
              <a:ea typeface="Helvetica Neue"/>
              <a:cs typeface="Helvetica Neue"/>
              <a:sym typeface="Helvetica Neue"/>
            </a:endParaRPr>
          </a:p>
        </p:txBody>
      </p:sp>
      <p:sp>
        <p:nvSpPr>
          <p:cNvPr id="436" name="Google Shape;436;p44"/>
          <p:cNvSpPr txBox="1">
            <a:spLocks noGrp="1"/>
          </p:cNvSpPr>
          <p:nvPr>
            <p:ph type="body" idx="1"/>
          </p:nvPr>
        </p:nvSpPr>
        <p:spPr>
          <a:xfrm>
            <a:off x="726575" y="843650"/>
            <a:ext cx="7347300" cy="8436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en-US" sz="1000" noProof="0" dirty="0">
                <a:solidFill>
                  <a:srgbClr val="000000"/>
                </a:solidFill>
                <a:latin typeface="Helvetica Neue"/>
                <a:ea typeface="Helvetica Neue"/>
                <a:cs typeface="Helvetica Neue"/>
                <a:sym typeface="Helvetica Neue"/>
              </a:rPr>
              <a:t>Center physicians need to know and use therapeutic guideline algorithms including systemic therapy for pediatric and adult patients.</a:t>
            </a:r>
            <a:endParaRPr lang="en-US" noProof="0" dirty="0">
              <a:latin typeface="Helvetica Neue"/>
              <a:ea typeface="Helvetica Neue"/>
              <a:cs typeface="Helvetica Neue"/>
              <a:sym typeface="Helvetica Neue"/>
            </a:endParaRPr>
          </a:p>
        </p:txBody>
      </p:sp>
      <p:sp>
        <p:nvSpPr>
          <p:cNvPr id="437" name="Google Shape;437;p44"/>
          <p:cNvSpPr txBox="1"/>
          <p:nvPr/>
        </p:nvSpPr>
        <p:spPr>
          <a:xfrm>
            <a:off x="848400" y="1516375"/>
            <a:ext cx="47721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Is there evidence that staff uses current therapeutic algorithm for the treatment of patients with anaphylaxis both for the acute episode and for long term management, e.g., by interview and/or patient file review ?</a:t>
            </a:r>
          </a:p>
          <a:p>
            <a:pPr marL="0" lvl="0" indent="0" algn="l" rtl="0">
              <a:spcBef>
                <a:spcPts val="0"/>
              </a:spcBef>
              <a:spcAft>
                <a:spcPts val="0"/>
              </a:spcAft>
              <a:buNone/>
            </a:pPr>
            <a:endParaRPr lang="en-US" sz="1000" dirty="0">
              <a:solidFill>
                <a:schemeClr val="dk1"/>
              </a:solidFill>
              <a:latin typeface="Helvetica Neue"/>
              <a:ea typeface="Helvetica Neue"/>
              <a:cs typeface="Helvetica Neue"/>
              <a:sym typeface="Helvetica Neue"/>
            </a:endParaRPr>
          </a:p>
          <a:p>
            <a:r>
              <a:rPr lang="en-US" sz="1000" dirty="0">
                <a:solidFill>
                  <a:schemeClr val="dk1"/>
                </a:solidFill>
                <a:latin typeface="Helvetica Neue"/>
                <a:sym typeface="Helvetica Neue"/>
              </a:rPr>
              <a:t>Do you offer any </a:t>
            </a:r>
            <a:r>
              <a:rPr lang="en-US" sz="1000" dirty="0">
                <a:solidFill>
                  <a:schemeClr val="tx1"/>
                </a:solidFill>
                <a:latin typeface="Helvetica Neue"/>
                <a:sym typeface="Helvetica Neue"/>
              </a:rPr>
              <a:t>treatment</a:t>
            </a:r>
            <a:r>
              <a:rPr lang="en-US" sz="1000" dirty="0">
                <a:solidFill>
                  <a:srgbClr val="FF0000"/>
                </a:solidFill>
                <a:latin typeface="Helvetica Neue"/>
                <a:sym typeface="Helvetica Neue"/>
              </a:rPr>
              <a:t> </a:t>
            </a:r>
            <a:r>
              <a:rPr lang="en-US" sz="1000" dirty="0">
                <a:solidFill>
                  <a:schemeClr val="dk1"/>
                </a:solidFill>
                <a:latin typeface="Helvetica Neue"/>
                <a:sym typeface="Helvetica Neue"/>
              </a:rPr>
              <a:t> measures, e.g., OIT?</a:t>
            </a:r>
          </a:p>
        </p:txBody>
      </p:sp>
      <p:sp>
        <p:nvSpPr>
          <p:cNvPr id="438" name="Google Shape;438;p44"/>
          <p:cNvSpPr txBox="1"/>
          <p:nvPr/>
        </p:nvSpPr>
        <p:spPr>
          <a:xfrm>
            <a:off x="1246225" y="4414625"/>
            <a:ext cx="32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noProof="0" dirty="0">
                <a:solidFill>
                  <a:schemeClr val="dk1"/>
                </a:solidFill>
                <a:latin typeface="Helvetica Neue"/>
                <a:ea typeface="Helvetica Neue"/>
                <a:cs typeface="Helvetica Neue"/>
                <a:sym typeface="Helvetica Neue"/>
              </a:rPr>
              <a:t>Please provide a photo from a patient file that shows that you use the current therapeutic algorithm. </a:t>
            </a:r>
          </a:p>
        </p:txBody>
      </p:sp>
      <p:sp>
        <p:nvSpPr>
          <p:cNvPr id="439" name="Google Shape;439;p44"/>
          <p:cNvSpPr/>
          <p:nvPr/>
        </p:nvSpPr>
        <p:spPr>
          <a:xfrm>
            <a:off x="7517575"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40" name="Google Shape;440;p44"/>
          <p:cNvSpPr txBox="1"/>
          <p:nvPr/>
        </p:nvSpPr>
        <p:spPr>
          <a:xfrm>
            <a:off x="5929325"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41" name="Google Shape;441;p44"/>
          <p:cNvSpPr/>
          <p:nvPr/>
        </p:nvSpPr>
        <p:spPr>
          <a:xfrm>
            <a:off x="6502150"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42" name="Google Shape;442;p44"/>
          <p:cNvSpPr txBox="1"/>
          <p:nvPr/>
        </p:nvSpPr>
        <p:spPr>
          <a:xfrm>
            <a:off x="6998300"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pic>
        <p:nvPicPr>
          <p:cNvPr id="443" name="Google Shape;443;p44"/>
          <p:cNvPicPr preferRelativeResize="0"/>
          <p:nvPr/>
        </p:nvPicPr>
        <p:blipFill>
          <a:blip r:embed="rId3">
            <a:alphaModFix/>
          </a:blip>
          <a:stretch>
            <a:fillRect/>
          </a:stretch>
        </p:blipFill>
        <p:spPr>
          <a:xfrm>
            <a:off x="4631250" y="2820947"/>
            <a:ext cx="3125524" cy="2086275"/>
          </a:xfrm>
          <a:prstGeom prst="rect">
            <a:avLst/>
          </a:prstGeom>
          <a:noFill/>
          <a:ln>
            <a:noFill/>
          </a:ln>
        </p:spPr>
      </p:pic>
      <p:sp>
        <p:nvSpPr>
          <p:cNvPr id="2" name="Google Shape;439;p44">
            <a:extLst>
              <a:ext uri="{FF2B5EF4-FFF2-40B4-BE49-F238E27FC236}">
                <a16:creationId xmlns:a16="http://schemas.microsoft.com/office/drawing/2014/main" id="{41B13DB7-1371-E1FF-A541-D80C5DC8539E}"/>
              </a:ext>
            </a:extLst>
          </p:cNvPr>
          <p:cNvSpPr/>
          <p:nvPr/>
        </p:nvSpPr>
        <p:spPr>
          <a:xfrm>
            <a:off x="7521490" y="248936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 name="Google Shape;440;p44">
            <a:extLst>
              <a:ext uri="{FF2B5EF4-FFF2-40B4-BE49-F238E27FC236}">
                <a16:creationId xmlns:a16="http://schemas.microsoft.com/office/drawing/2014/main" id="{D8E49D44-E085-D837-79E0-F30E6687E874}"/>
              </a:ext>
            </a:extLst>
          </p:cNvPr>
          <p:cNvSpPr txBox="1"/>
          <p:nvPr/>
        </p:nvSpPr>
        <p:spPr>
          <a:xfrm>
            <a:off x="5933240" y="23411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441;p44">
            <a:extLst>
              <a:ext uri="{FF2B5EF4-FFF2-40B4-BE49-F238E27FC236}">
                <a16:creationId xmlns:a16="http://schemas.microsoft.com/office/drawing/2014/main" id="{96F8B1FF-517A-4E7C-758A-B35A567F1692}"/>
              </a:ext>
            </a:extLst>
          </p:cNvPr>
          <p:cNvSpPr/>
          <p:nvPr/>
        </p:nvSpPr>
        <p:spPr>
          <a:xfrm>
            <a:off x="6506065" y="248936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 name="Google Shape;442;p44">
            <a:extLst>
              <a:ext uri="{FF2B5EF4-FFF2-40B4-BE49-F238E27FC236}">
                <a16:creationId xmlns:a16="http://schemas.microsoft.com/office/drawing/2014/main" id="{EFB60350-9A6A-3799-AE27-41B8BE21FFC4}"/>
              </a:ext>
            </a:extLst>
          </p:cNvPr>
          <p:cNvSpPr txBox="1"/>
          <p:nvPr/>
        </p:nvSpPr>
        <p:spPr>
          <a:xfrm>
            <a:off x="7002215" y="23411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24. Counseling </a:t>
            </a:r>
          </a:p>
        </p:txBody>
      </p:sp>
      <p:sp>
        <p:nvSpPr>
          <p:cNvPr id="449" name="Google Shape;449;p45"/>
          <p:cNvSpPr txBox="1">
            <a:spLocks noGrp="1"/>
          </p:cNvSpPr>
          <p:nvPr>
            <p:ph type="body" idx="1"/>
          </p:nvPr>
        </p:nvSpPr>
        <p:spPr>
          <a:xfrm>
            <a:off x="673125" y="832825"/>
            <a:ext cx="7499100" cy="948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Counseling of patients and their families, for example on skin care, triggers of exacerbation, stress, daily life issues can help to optimize anaphylaxis and food allergy management.</a:t>
            </a:r>
            <a:endParaRPr lang="en-US" noProof="0" dirty="0">
              <a:latin typeface="Helvetica Neue"/>
              <a:ea typeface="Helvetica Neue"/>
              <a:cs typeface="Helvetica Neue"/>
              <a:sym typeface="Helvetica Neue"/>
            </a:endParaRPr>
          </a:p>
        </p:txBody>
      </p:sp>
      <p:sp>
        <p:nvSpPr>
          <p:cNvPr id="450" name="Google Shape;450;p45"/>
          <p:cNvSpPr txBox="1"/>
          <p:nvPr/>
        </p:nvSpPr>
        <p:spPr>
          <a:xfrm>
            <a:off x="749325" y="1477775"/>
            <a:ext cx="39711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evidence that patients with anaphylaxis and food allergy receive counseling, e.g., by interview and/or patient file review and by reviewing materials that are made available to patients?</a:t>
            </a:r>
          </a:p>
          <a:p>
            <a:pPr marL="0" lvl="0" indent="0" algn="l" rtl="0">
              <a:spcBef>
                <a:spcPts val="0"/>
              </a:spcBef>
              <a:spcAft>
                <a:spcPts val="0"/>
              </a:spcAft>
              <a:buNone/>
            </a:pPr>
            <a:endParaRPr lang="en-US"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a:t>
            </a:r>
            <a:r>
              <a:rPr lang="en-US" sz="1000" dirty="0">
                <a:solidFill>
                  <a:schemeClr val="dk1"/>
                </a:solidFill>
                <a:latin typeface="Helvetica Neue"/>
                <a:ea typeface="Helvetica Neue"/>
                <a:cs typeface="Helvetica Neue"/>
                <a:sym typeface="Helvetica Neue"/>
              </a:rPr>
              <a:t>e</a:t>
            </a:r>
            <a:r>
              <a:rPr lang="en-US" sz="1000" noProof="0" dirty="0" err="1">
                <a:solidFill>
                  <a:schemeClr val="dk1"/>
                </a:solidFill>
                <a:latin typeface="Helvetica Neue"/>
                <a:ea typeface="Helvetica Neue"/>
                <a:cs typeface="Helvetica Neue"/>
                <a:sym typeface="Helvetica Neue"/>
              </a:rPr>
              <a:t>vidence</a:t>
            </a:r>
            <a:r>
              <a:rPr lang="en-US" sz="1000" noProof="0" dirty="0">
                <a:solidFill>
                  <a:schemeClr val="dk1"/>
                </a:solidFill>
                <a:latin typeface="Helvetica Neue"/>
                <a:ea typeface="Helvetica Neue"/>
                <a:cs typeface="Helvetica Neue"/>
                <a:sym typeface="Helvetica Neue"/>
              </a:rPr>
              <a:t> of training on need to carry and use an epi autoinjector?  </a:t>
            </a:r>
          </a:p>
          <a:p>
            <a:pPr marL="0" lvl="0" indent="0" algn="l" rtl="0">
              <a:spcBef>
                <a:spcPts val="0"/>
              </a:spcBef>
              <a:spcAft>
                <a:spcPts val="0"/>
              </a:spcAft>
              <a:buNone/>
            </a:pPr>
            <a:endParaRPr lang="en-US"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evidence that appropriate support services (</a:t>
            </a:r>
            <a:r>
              <a:rPr lang="en-US" sz="1000" noProof="0" dirty="0" err="1">
                <a:solidFill>
                  <a:schemeClr val="dk1"/>
                </a:solidFill>
                <a:latin typeface="Helvetica Neue"/>
                <a:ea typeface="Helvetica Neue"/>
                <a:cs typeface="Helvetica Neue"/>
                <a:sym typeface="Helvetica Neue"/>
              </a:rPr>
              <a:t>eg</a:t>
            </a:r>
            <a:r>
              <a:rPr lang="en-US" sz="1000" noProof="0" dirty="0">
                <a:solidFill>
                  <a:schemeClr val="dk1"/>
                </a:solidFill>
                <a:latin typeface="Helvetica Neue"/>
                <a:ea typeface="Helvetica Neue"/>
                <a:cs typeface="Helvetica Neue"/>
                <a:sym typeface="Helvetica Neue"/>
              </a:rPr>
              <a:t>, dietician, nutritionist, psychological) are available and provided?</a:t>
            </a:r>
            <a:endParaRPr lang="en-US" noProof="0" dirty="0">
              <a:latin typeface="Helvetica Neue"/>
              <a:ea typeface="Helvetica Neue"/>
              <a:cs typeface="Helvetica Neue"/>
              <a:sym typeface="Helvetica Neue"/>
            </a:endParaRPr>
          </a:p>
        </p:txBody>
      </p:sp>
      <p:sp>
        <p:nvSpPr>
          <p:cNvPr id="451" name="Google Shape;451;p45"/>
          <p:cNvSpPr/>
          <p:nvPr/>
        </p:nvSpPr>
        <p:spPr>
          <a:xfrm>
            <a:off x="7031850" y="202629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52" name="Google Shape;452;p45"/>
          <p:cNvSpPr txBox="1"/>
          <p:nvPr/>
        </p:nvSpPr>
        <p:spPr>
          <a:xfrm>
            <a:off x="53959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53" name="Google Shape;453;p45"/>
          <p:cNvSpPr/>
          <p:nvPr/>
        </p:nvSpPr>
        <p:spPr>
          <a:xfrm>
            <a:off x="5968750" y="202629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54" name="Google Shape;454;p45"/>
          <p:cNvSpPr txBox="1"/>
          <p:nvPr/>
        </p:nvSpPr>
        <p:spPr>
          <a:xfrm>
            <a:off x="64649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 name="Google Shape;451;p45">
            <a:extLst>
              <a:ext uri="{FF2B5EF4-FFF2-40B4-BE49-F238E27FC236}">
                <a16:creationId xmlns:a16="http://schemas.microsoft.com/office/drawing/2014/main" id="{CA6D1016-2EB4-4E81-C72F-73A43912591D}"/>
              </a:ext>
            </a:extLst>
          </p:cNvPr>
          <p:cNvSpPr/>
          <p:nvPr/>
        </p:nvSpPr>
        <p:spPr>
          <a:xfrm>
            <a:off x="7039665" y="266356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 name="Google Shape;452;p45">
            <a:extLst>
              <a:ext uri="{FF2B5EF4-FFF2-40B4-BE49-F238E27FC236}">
                <a16:creationId xmlns:a16="http://schemas.microsoft.com/office/drawing/2014/main" id="{F66202A3-9E56-8EB4-BE96-D05CBE01B138}"/>
              </a:ext>
            </a:extLst>
          </p:cNvPr>
          <p:cNvSpPr txBox="1"/>
          <p:nvPr/>
        </p:nvSpPr>
        <p:spPr>
          <a:xfrm>
            <a:off x="5403740" y="24606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453;p45">
            <a:extLst>
              <a:ext uri="{FF2B5EF4-FFF2-40B4-BE49-F238E27FC236}">
                <a16:creationId xmlns:a16="http://schemas.microsoft.com/office/drawing/2014/main" id="{D1744FD8-460D-E4DB-0216-1A665C9BDE6B}"/>
              </a:ext>
            </a:extLst>
          </p:cNvPr>
          <p:cNvSpPr/>
          <p:nvPr/>
        </p:nvSpPr>
        <p:spPr>
          <a:xfrm>
            <a:off x="5976565" y="266356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 name="Google Shape;454;p45">
            <a:extLst>
              <a:ext uri="{FF2B5EF4-FFF2-40B4-BE49-F238E27FC236}">
                <a16:creationId xmlns:a16="http://schemas.microsoft.com/office/drawing/2014/main" id="{285A9DA0-A22A-6755-FCF5-E72065AF25D1}"/>
              </a:ext>
            </a:extLst>
          </p:cNvPr>
          <p:cNvSpPr txBox="1"/>
          <p:nvPr/>
        </p:nvSpPr>
        <p:spPr>
          <a:xfrm>
            <a:off x="6472715" y="24606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6" name="Google Shape;451;p45">
            <a:extLst>
              <a:ext uri="{FF2B5EF4-FFF2-40B4-BE49-F238E27FC236}">
                <a16:creationId xmlns:a16="http://schemas.microsoft.com/office/drawing/2014/main" id="{68E3C8FA-B9F0-63B7-A177-D9E08DFED1A9}"/>
              </a:ext>
            </a:extLst>
          </p:cNvPr>
          <p:cNvSpPr/>
          <p:nvPr/>
        </p:nvSpPr>
        <p:spPr>
          <a:xfrm>
            <a:off x="7051389" y="323018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7" name="Google Shape;452;p45">
            <a:extLst>
              <a:ext uri="{FF2B5EF4-FFF2-40B4-BE49-F238E27FC236}">
                <a16:creationId xmlns:a16="http://schemas.microsoft.com/office/drawing/2014/main" id="{62443026-1917-CEF3-395E-E59A049E1146}"/>
              </a:ext>
            </a:extLst>
          </p:cNvPr>
          <p:cNvSpPr txBox="1"/>
          <p:nvPr/>
        </p:nvSpPr>
        <p:spPr>
          <a:xfrm>
            <a:off x="5415464" y="302730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8" name="Google Shape;453;p45">
            <a:extLst>
              <a:ext uri="{FF2B5EF4-FFF2-40B4-BE49-F238E27FC236}">
                <a16:creationId xmlns:a16="http://schemas.microsoft.com/office/drawing/2014/main" id="{2EA50E87-D6C1-8129-F3A6-C3CA6DD58B66}"/>
              </a:ext>
            </a:extLst>
          </p:cNvPr>
          <p:cNvSpPr/>
          <p:nvPr/>
        </p:nvSpPr>
        <p:spPr>
          <a:xfrm>
            <a:off x="5988289" y="323018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9" name="Google Shape;454;p45">
            <a:extLst>
              <a:ext uri="{FF2B5EF4-FFF2-40B4-BE49-F238E27FC236}">
                <a16:creationId xmlns:a16="http://schemas.microsoft.com/office/drawing/2014/main" id="{55469920-C5D5-A86A-B120-B425D024400D}"/>
              </a:ext>
            </a:extLst>
          </p:cNvPr>
          <p:cNvSpPr txBox="1"/>
          <p:nvPr/>
        </p:nvSpPr>
        <p:spPr>
          <a:xfrm>
            <a:off x="6484439" y="302730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sz="1800" b="1" noProof="0" dirty="0">
                <a:solidFill>
                  <a:srgbClr val="1155CC"/>
                </a:solidFill>
                <a:highlight>
                  <a:schemeClr val="lt2"/>
                </a:highlight>
                <a:latin typeface="Calibri"/>
                <a:ea typeface="Calibri"/>
                <a:cs typeface="Calibri"/>
                <a:sym typeface="Calibri"/>
              </a:rPr>
              <a:t>Research</a:t>
            </a:r>
            <a:endParaRPr lang="en-US" sz="1800" noProof="0" dirty="0">
              <a:solidFill>
                <a:srgbClr val="1155CC"/>
              </a:solidFill>
              <a:highlight>
                <a:schemeClr val="lt2"/>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title"/>
          </p:nvPr>
        </p:nvSpPr>
        <p:spPr>
          <a:xfrm>
            <a:off x="311700" y="445025"/>
            <a:ext cx="8520600" cy="42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25. Scientific orientation</a:t>
            </a:r>
          </a:p>
          <a:p>
            <a:pPr marL="0" lvl="0" indent="0" algn="l" rtl="0">
              <a:spcBef>
                <a:spcPts val="0"/>
              </a:spcBef>
              <a:spcAft>
                <a:spcPts val="0"/>
              </a:spcAft>
              <a:buNone/>
            </a:pPr>
            <a:endParaRPr lang="en-US" noProof="0" dirty="0">
              <a:solidFill>
                <a:srgbClr val="1155CC"/>
              </a:solidFill>
              <a:latin typeface="Helvetica Neue"/>
              <a:ea typeface="Helvetica Neue"/>
              <a:cs typeface="Helvetica Neue"/>
              <a:sym typeface="Helvetica Neue"/>
            </a:endParaRPr>
          </a:p>
        </p:txBody>
      </p:sp>
      <p:sp>
        <p:nvSpPr>
          <p:cNvPr id="465" name="Google Shape;465;p47"/>
          <p:cNvSpPr txBox="1">
            <a:spLocks noGrp="1"/>
          </p:cNvSpPr>
          <p:nvPr>
            <p:ph type="body" idx="1"/>
          </p:nvPr>
        </p:nvSpPr>
        <p:spPr>
          <a:xfrm>
            <a:off x="613125" y="826700"/>
            <a:ext cx="7113600" cy="848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staff needs to be an acknowledged thought leader in establishing, disseminating, and implementing literature on anaphylaxis and food allergy by, for example, speaking at leading academic and industry conferences and publishing regularly in highly rated peer reviewed journals </a:t>
            </a:r>
            <a:endParaRPr lang="en-US" noProof="0" dirty="0">
              <a:latin typeface="Helvetica Neue"/>
              <a:ea typeface="Helvetica Neue"/>
              <a:cs typeface="Helvetica Neue"/>
              <a:sym typeface="Helvetica Neue"/>
            </a:endParaRPr>
          </a:p>
        </p:txBody>
      </p:sp>
      <p:sp>
        <p:nvSpPr>
          <p:cNvPr id="466" name="Google Shape;466;p47"/>
          <p:cNvSpPr txBox="1"/>
          <p:nvPr/>
        </p:nvSpPr>
        <p:spPr>
          <a:xfrm>
            <a:off x="613125" y="1635150"/>
            <a:ext cx="3767400" cy="163118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1200"/>
              </a:spcAft>
              <a:buNone/>
            </a:pPr>
            <a:r>
              <a:rPr lang="en-US" sz="1000" noProof="0" dirty="0">
                <a:latin typeface="Helvetica Neue"/>
                <a:ea typeface="Helvetica Neue"/>
                <a:cs typeface="Helvetica Neue"/>
                <a:sym typeface="Helvetica Neue"/>
              </a:rPr>
              <a:t>Is there evidence, such as a list and brief bios of personnel (including roles and CVs), indicating leadership positions (e.g., on scientific committees, presenting at leading academic or industry conferences) and well-established staff development programs, including training and mentoring?</a:t>
            </a:r>
            <a:endParaRPr lang="en-US" noProof="0" dirty="0">
              <a:latin typeface="Helvetica Neue"/>
              <a:ea typeface="Helvetica Neue"/>
              <a:cs typeface="Helvetica Neue"/>
              <a:sym typeface="Helvetica Neue"/>
            </a:endParaRPr>
          </a:p>
        </p:txBody>
      </p:sp>
      <p:sp>
        <p:nvSpPr>
          <p:cNvPr id="467" name="Google Shape;467;p47"/>
          <p:cNvSpPr/>
          <p:nvPr/>
        </p:nvSpPr>
        <p:spPr>
          <a:xfrm>
            <a:off x="6679375"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68" name="Google Shape;468;p47"/>
          <p:cNvSpPr txBox="1"/>
          <p:nvPr/>
        </p:nvSpPr>
        <p:spPr>
          <a:xfrm>
            <a:off x="5091125"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69" name="Google Shape;469;p47"/>
          <p:cNvSpPr/>
          <p:nvPr/>
        </p:nvSpPr>
        <p:spPr>
          <a:xfrm>
            <a:off x="5663950"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70" name="Google Shape;470;p47"/>
          <p:cNvSpPr txBox="1"/>
          <p:nvPr/>
        </p:nvSpPr>
        <p:spPr>
          <a:xfrm>
            <a:off x="6160100"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US" sz="1000" noProof="0" dirty="0">
                <a:latin typeface="Helvetica Neue"/>
                <a:ea typeface="Helvetica Neue"/>
                <a:cs typeface="Helvetica Neue"/>
                <a:sym typeface="Helvetica Neue"/>
              </a:rPr>
              <a:t>Please provide photos of certificates of the meetings </a:t>
            </a:r>
            <a:endParaRPr lang="en-US" noProof="0" dirty="0"/>
          </a:p>
        </p:txBody>
      </p:sp>
      <p:pic>
        <p:nvPicPr>
          <p:cNvPr id="476" name="Google Shape;476;p48"/>
          <p:cNvPicPr preferRelativeResize="0"/>
          <p:nvPr/>
        </p:nvPicPr>
        <p:blipFill>
          <a:blip r:embed="rId3">
            <a:alphaModFix/>
          </a:blip>
          <a:stretch>
            <a:fillRect/>
          </a:stretch>
        </p:blipFill>
        <p:spPr>
          <a:xfrm>
            <a:off x="4223400" y="1582272"/>
            <a:ext cx="3125524" cy="2086275"/>
          </a:xfrm>
          <a:prstGeom prst="rect">
            <a:avLst/>
          </a:prstGeom>
          <a:noFill/>
          <a:ln>
            <a:noFill/>
          </a:ln>
        </p:spPr>
      </p:pic>
      <p:pic>
        <p:nvPicPr>
          <p:cNvPr id="477" name="Google Shape;477;p48"/>
          <p:cNvPicPr preferRelativeResize="0"/>
          <p:nvPr/>
        </p:nvPicPr>
        <p:blipFill>
          <a:blip r:embed="rId3">
            <a:alphaModFix/>
          </a:blip>
          <a:stretch>
            <a:fillRect/>
          </a:stretch>
        </p:blipFill>
        <p:spPr>
          <a:xfrm>
            <a:off x="576700" y="1528609"/>
            <a:ext cx="3125524" cy="2086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26. Scientific activity</a:t>
            </a:r>
          </a:p>
        </p:txBody>
      </p:sp>
      <p:sp>
        <p:nvSpPr>
          <p:cNvPr id="483" name="Google Shape;483;p49"/>
          <p:cNvSpPr txBox="1">
            <a:spLocks noGrp="1"/>
          </p:cNvSpPr>
          <p:nvPr>
            <p:ph type="body" idx="1"/>
          </p:nvPr>
        </p:nvSpPr>
        <p:spPr>
          <a:xfrm>
            <a:off x="657750" y="824000"/>
            <a:ext cx="8520600" cy="78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1000" dirty="0">
                <a:solidFill>
                  <a:schemeClr val="dk1"/>
                </a:solidFill>
                <a:latin typeface="Helvetica Neue"/>
                <a:sym typeface="Helvetica Neue"/>
              </a:rPr>
              <a:t>Research activities in basic science, clinical science, translational science, anaphylaxis and food allergy.</a:t>
            </a:r>
          </a:p>
        </p:txBody>
      </p:sp>
      <p:sp>
        <p:nvSpPr>
          <p:cNvPr id="484" name="Google Shape;484;p49"/>
          <p:cNvSpPr txBox="1"/>
          <p:nvPr/>
        </p:nvSpPr>
        <p:spPr>
          <a:xfrm>
            <a:off x="657750" y="1256125"/>
            <a:ext cx="43650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evidence of scientific activities and projects on </a:t>
            </a:r>
            <a:r>
              <a:rPr lang="en-US" sz="1000" dirty="0">
                <a:solidFill>
                  <a:schemeClr val="dk1"/>
                </a:solidFill>
                <a:latin typeface="Helvetica Neue"/>
                <a:sym typeface="Helvetica Neue"/>
              </a:rPr>
              <a:t>anaphylaxis and food allergy</a:t>
            </a:r>
            <a:r>
              <a:rPr lang="en-US" sz="1000" noProof="0" dirty="0">
                <a:solidFill>
                  <a:schemeClr val="dk1"/>
                </a:solidFill>
                <a:latin typeface="Helvetica Neue"/>
                <a:ea typeface="Helvetica Neue"/>
                <a:cs typeface="Helvetica Neue"/>
                <a:sym typeface="Helvetica Neue"/>
              </a:rPr>
              <a:t>?</a:t>
            </a:r>
            <a:endParaRPr lang="en-US" noProof="0" dirty="0">
              <a:latin typeface="Helvetica Neue"/>
              <a:ea typeface="Helvetica Neue"/>
              <a:cs typeface="Helvetica Neue"/>
              <a:sym typeface="Helvetica Neue"/>
            </a:endParaRPr>
          </a:p>
        </p:txBody>
      </p:sp>
      <p:sp>
        <p:nvSpPr>
          <p:cNvPr id="485" name="Google Shape;485;p49"/>
          <p:cNvSpPr/>
          <p:nvPr/>
        </p:nvSpPr>
        <p:spPr>
          <a:xfrm>
            <a:off x="6907975" y="1455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86" name="Google Shape;486;p49"/>
          <p:cNvSpPr txBox="1"/>
          <p:nvPr/>
        </p:nvSpPr>
        <p:spPr>
          <a:xfrm>
            <a:off x="5319725"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87" name="Google Shape;487;p49"/>
          <p:cNvSpPr/>
          <p:nvPr/>
        </p:nvSpPr>
        <p:spPr>
          <a:xfrm>
            <a:off x="5892550" y="1455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88" name="Google Shape;488;p49"/>
          <p:cNvSpPr txBox="1"/>
          <p:nvPr/>
        </p:nvSpPr>
        <p:spPr>
          <a:xfrm>
            <a:off x="6388700"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graphicFrame>
        <p:nvGraphicFramePr>
          <p:cNvPr id="489" name="Google Shape;489;p49"/>
          <p:cNvGraphicFramePr/>
          <p:nvPr>
            <p:extLst>
              <p:ext uri="{D42A27DB-BD31-4B8C-83A1-F6EECF244321}">
                <p14:modId xmlns:p14="http://schemas.microsoft.com/office/powerpoint/2010/main" val="1775472494"/>
              </p:ext>
            </p:extLst>
          </p:nvPr>
        </p:nvGraphicFramePr>
        <p:xfrm>
          <a:off x="816550" y="1751500"/>
          <a:ext cx="7239000" cy="3459270"/>
        </p:xfrm>
        <a:graphic>
          <a:graphicData uri="http://schemas.openxmlformats.org/drawingml/2006/table">
            <a:tbl>
              <a:tblPr>
                <a:noFill/>
                <a:tableStyleId>{F50D1D8A-4896-4D42-BC95-2E5DB4B98F3A}</a:tableStyleId>
              </a:tblPr>
              <a:tblGrid>
                <a:gridCol w="72390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list your scientific activities and projects on anaphylaxis and food allergy</a:t>
                      </a:r>
                      <a:endParaRPr lang="en-US" noProof="0" dirty="0"/>
                    </a:p>
                  </a:txBody>
                  <a:tcPr marL="91425" marR="91425" marT="91425" marB="91425" anchor="ctr">
                    <a:solidFill>
                      <a:srgbClr val="F3F3F3"/>
                    </a:solidFill>
                  </a:tcPr>
                </a:tc>
                <a:extLst>
                  <a:ext uri="{0D108BD9-81ED-4DB2-BD59-A6C34878D82A}">
                    <a16:rowId xmlns:a16="http://schemas.microsoft.com/office/drawing/2014/main" val="10000"/>
                  </a:ext>
                </a:extLst>
              </a:tr>
              <a:tr h="0">
                <a:tc>
                  <a:txBody>
                    <a:bodyPr/>
                    <a:lstStyle/>
                    <a:p>
                      <a:endParaRPr lang="en-US" noProof="0" dirty="0"/>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27. Scientific productivity</a:t>
            </a:r>
          </a:p>
        </p:txBody>
      </p:sp>
      <p:sp>
        <p:nvSpPr>
          <p:cNvPr id="495" name="Google Shape;495;p50"/>
          <p:cNvSpPr txBox="1">
            <a:spLocks noGrp="1"/>
          </p:cNvSpPr>
          <p:nvPr>
            <p:ph type="body" idx="1"/>
          </p:nvPr>
        </p:nvSpPr>
        <p:spPr>
          <a:xfrm>
            <a:off x="689325" y="857925"/>
            <a:ext cx="8520600"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show that its research activities result in publications and other scientific output.</a:t>
            </a:r>
            <a:endParaRPr lang="en-US" sz="1000" noProof="0" dirty="0">
              <a:latin typeface="Helvetica Neue"/>
              <a:ea typeface="Helvetica Neue"/>
              <a:cs typeface="Helvetica Neue"/>
              <a:sym typeface="Helvetica Neue"/>
            </a:endParaRPr>
          </a:p>
        </p:txBody>
      </p:sp>
      <p:sp>
        <p:nvSpPr>
          <p:cNvPr id="496" name="Google Shape;496;p50"/>
          <p:cNvSpPr txBox="1"/>
          <p:nvPr/>
        </p:nvSpPr>
        <p:spPr>
          <a:xfrm>
            <a:off x="768825" y="1258125"/>
            <a:ext cx="47751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0.5 peer reviewed paper on anaphylaxis and food allergy per year per center physician?</a:t>
            </a:r>
            <a:endParaRPr lang="en-US" noProof="0" dirty="0">
              <a:latin typeface="Helvetica Neue"/>
              <a:ea typeface="Helvetica Neue"/>
              <a:cs typeface="Helvetica Neue"/>
              <a:sym typeface="Helvetica Neue"/>
            </a:endParaRPr>
          </a:p>
        </p:txBody>
      </p:sp>
      <p:sp>
        <p:nvSpPr>
          <p:cNvPr id="498" name="Google Shape;498;p50"/>
          <p:cNvSpPr txBox="1"/>
          <p:nvPr/>
        </p:nvSpPr>
        <p:spPr>
          <a:xfrm>
            <a:off x="817025" y="1981425"/>
            <a:ext cx="613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latin typeface="Helvetica Neue"/>
                <a:ea typeface="Helvetica Neue"/>
                <a:cs typeface="Helvetica Neue"/>
                <a:sym typeface="Helvetica Neue"/>
              </a:rPr>
              <a:t>* There should be at least one peer reviewed publications every two years </a:t>
            </a:r>
          </a:p>
        </p:txBody>
      </p:sp>
      <p:sp>
        <p:nvSpPr>
          <p:cNvPr id="499" name="Google Shape;499;p50"/>
          <p:cNvSpPr/>
          <p:nvPr/>
        </p:nvSpPr>
        <p:spPr>
          <a:xfrm>
            <a:off x="7342325" y="17311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00" name="Google Shape;500;p50"/>
          <p:cNvSpPr txBox="1"/>
          <p:nvPr/>
        </p:nvSpPr>
        <p:spPr>
          <a:xfrm>
            <a:off x="5754075"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01" name="Google Shape;501;p50"/>
          <p:cNvSpPr/>
          <p:nvPr/>
        </p:nvSpPr>
        <p:spPr>
          <a:xfrm>
            <a:off x="6326900" y="17311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02" name="Google Shape;502;p50"/>
          <p:cNvSpPr txBox="1"/>
          <p:nvPr/>
        </p:nvSpPr>
        <p:spPr>
          <a:xfrm>
            <a:off x="6823050"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78571"/>
              <a:buFont typeface="Arial"/>
              <a:buNone/>
            </a:pPr>
            <a:r>
              <a:rPr lang="en-US" sz="1400" noProof="0" dirty="0">
                <a:latin typeface="Helvetica Neue"/>
                <a:ea typeface="Helvetica Neue"/>
                <a:cs typeface="Helvetica Neue"/>
                <a:sym typeface="Helvetica Neue"/>
              </a:rPr>
              <a:t>Please provide the links to publications or photos of publications that includes anaphylaxis and food allergy physicians names.</a:t>
            </a:r>
            <a:endParaRPr lang="en-US" noProof="0" dirty="0"/>
          </a:p>
        </p:txBody>
      </p:sp>
      <p:pic>
        <p:nvPicPr>
          <p:cNvPr id="509" name="Google Shape;509;p51"/>
          <p:cNvPicPr preferRelativeResize="0"/>
          <p:nvPr/>
        </p:nvPicPr>
        <p:blipFill>
          <a:blip r:embed="rId3">
            <a:alphaModFix/>
          </a:blip>
          <a:stretch>
            <a:fillRect/>
          </a:stretch>
        </p:blipFill>
        <p:spPr>
          <a:xfrm>
            <a:off x="4298925" y="1083122"/>
            <a:ext cx="3125524" cy="2086275"/>
          </a:xfrm>
          <a:prstGeom prst="rect">
            <a:avLst/>
          </a:prstGeom>
          <a:noFill/>
          <a:ln>
            <a:noFill/>
          </a:ln>
        </p:spPr>
      </p:pic>
      <p:pic>
        <p:nvPicPr>
          <p:cNvPr id="510" name="Google Shape;510;p51"/>
          <p:cNvPicPr preferRelativeResize="0"/>
          <p:nvPr/>
        </p:nvPicPr>
        <p:blipFill>
          <a:blip r:embed="rId3">
            <a:alphaModFix/>
          </a:blip>
          <a:stretch>
            <a:fillRect/>
          </a:stretch>
        </p:blipFill>
        <p:spPr>
          <a:xfrm>
            <a:off x="652225" y="1105659"/>
            <a:ext cx="3125524" cy="2086275"/>
          </a:xfrm>
          <a:prstGeom prst="rect">
            <a:avLst/>
          </a:prstGeom>
          <a:noFill/>
          <a:ln>
            <a:noFill/>
          </a:ln>
        </p:spPr>
      </p:pic>
      <p:graphicFrame>
        <p:nvGraphicFramePr>
          <p:cNvPr id="511" name="Google Shape;511;p51"/>
          <p:cNvGraphicFramePr/>
          <p:nvPr>
            <p:extLst>
              <p:ext uri="{D42A27DB-BD31-4B8C-83A1-F6EECF244321}">
                <p14:modId xmlns:p14="http://schemas.microsoft.com/office/powerpoint/2010/main" val="1472252602"/>
              </p:ext>
            </p:extLst>
          </p:nvPr>
        </p:nvGraphicFramePr>
        <p:xfrm>
          <a:off x="652225" y="3524250"/>
          <a:ext cx="7310750" cy="1524000"/>
        </p:xfrm>
        <a:graphic>
          <a:graphicData uri="http://schemas.openxmlformats.org/drawingml/2006/table">
            <a:tbl>
              <a:tblPr>
                <a:noFill/>
                <a:tableStyleId>{F50D1D8A-4896-4D42-BC95-2E5DB4B98F3A}</a:tableStyleId>
              </a:tblPr>
              <a:tblGrid>
                <a:gridCol w="731075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Please provide citations or links to publications</a:t>
                      </a:r>
                      <a:endParaRPr lang="en-US" sz="1000" noProof="0" dirty="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endParaRPr lang="en-US" sz="1000" noProof="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lang="en-US" sz="1000" noProof="0"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lang="en-US" sz="1000" noProof="0"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2"/>
          <p:cNvSpPr txBox="1">
            <a:spLocks noGrp="1"/>
          </p:cNvSpPr>
          <p:nvPr>
            <p:ph type="title"/>
          </p:nvPr>
        </p:nvSpPr>
        <p:spPr>
          <a:xfrm>
            <a:off x="311700" y="445025"/>
            <a:ext cx="85206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1600" noProof="0" dirty="0">
                <a:solidFill>
                  <a:srgbClr val="1155CC"/>
                </a:solidFill>
                <a:latin typeface="Helvetica Neue"/>
                <a:ea typeface="Helvetica Neue"/>
                <a:cs typeface="Helvetica Neue"/>
                <a:sym typeface="Helvetica Neue"/>
              </a:rPr>
              <a:t>28. Clinical trials</a:t>
            </a:r>
          </a:p>
          <a:p>
            <a:pPr marL="0" lvl="0" indent="0" algn="l" rtl="0">
              <a:spcBef>
                <a:spcPts val="0"/>
              </a:spcBef>
              <a:spcAft>
                <a:spcPts val="0"/>
              </a:spcAft>
              <a:buSzPts val="990"/>
              <a:buNone/>
            </a:pPr>
            <a:endParaRPr lang="en-US" sz="2520" noProof="0" dirty="0">
              <a:latin typeface="Helvetica Neue"/>
              <a:ea typeface="Helvetica Neue"/>
              <a:cs typeface="Helvetica Neue"/>
              <a:sym typeface="Helvetica Neue"/>
            </a:endParaRPr>
          </a:p>
        </p:txBody>
      </p:sp>
      <p:sp>
        <p:nvSpPr>
          <p:cNvPr id="517" name="Google Shape;517;p52"/>
          <p:cNvSpPr txBox="1">
            <a:spLocks noGrp="1"/>
          </p:cNvSpPr>
          <p:nvPr>
            <p:ph type="body" idx="1"/>
          </p:nvPr>
        </p:nvSpPr>
        <p:spPr>
          <a:xfrm>
            <a:off x="635800" y="800374"/>
            <a:ext cx="6984300" cy="567317"/>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en-US" sz="1000" noProof="0" dirty="0">
                <a:solidFill>
                  <a:srgbClr val="000000"/>
                </a:solidFill>
                <a:latin typeface="Helvetica Neue"/>
                <a:ea typeface="Helvetica Neue"/>
                <a:cs typeface="Helvetica Neue"/>
                <a:sym typeface="Helvetica Neue"/>
              </a:rPr>
              <a:t>Center needs to participate in clinical trials (both pharma- and/or investigator-initiated) and diagnostic or therapeutic trials. Observational trial should be noted as well. </a:t>
            </a:r>
            <a:endParaRPr lang="en-US" sz="1000" noProof="0" dirty="0">
              <a:latin typeface="Helvetica Neue"/>
              <a:ea typeface="Helvetica Neue"/>
              <a:cs typeface="Helvetica Neue"/>
              <a:sym typeface="Helvetica Neue"/>
            </a:endParaRPr>
          </a:p>
        </p:txBody>
      </p:sp>
      <p:sp>
        <p:nvSpPr>
          <p:cNvPr id="518" name="Google Shape;518;p52"/>
          <p:cNvSpPr txBox="1"/>
          <p:nvPr/>
        </p:nvSpPr>
        <p:spPr>
          <a:xfrm>
            <a:off x="715325" y="2672075"/>
            <a:ext cx="722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the names for the clinical trials</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en-US" sz="1000" noProof="0" dirty="0">
                <a:latin typeface="Helvetica Neue"/>
                <a:ea typeface="Helvetica Neue"/>
                <a:cs typeface="Helvetica Neue"/>
                <a:sym typeface="Helvetica Neue"/>
              </a:rPr>
              <a:t>Pharma initiated:</a:t>
            </a:r>
          </a:p>
          <a:p>
            <a:pPr marL="457200" lvl="0" indent="-292100" algn="l" rtl="0">
              <a:lnSpc>
                <a:spcPct val="200000"/>
              </a:lnSpc>
              <a:spcBef>
                <a:spcPts val="0"/>
              </a:spcBef>
              <a:spcAft>
                <a:spcPts val="0"/>
              </a:spcAft>
              <a:buSzPts val="1000"/>
              <a:buFont typeface="Helvetica Neue"/>
              <a:buAutoNum type="arabicPeriod"/>
            </a:pPr>
            <a:r>
              <a:rPr lang="en-US" sz="1000" noProof="0" dirty="0">
                <a:latin typeface="Helvetica Neue"/>
                <a:ea typeface="Helvetica Neue"/>
                <a:cs typeface="Helvetica Neue"/>
                <a:sym typeface="Helvetica Neue"/>
              </a:rPr>
              <a:t>Investigator initiated: </a:t>
            </a:r>
          </a:p>
        </p:txBody>
      </p:sp>
      <p:sp>
        <p:nvSpPr>
          <p:cNvPr id="519" name="Google Shape;519;p52"/>
          <p:cNvSpPr txBox="1"/>
          <p:nvPr/>
        </p:nvSpPr>
        <p:spPr>
          <a:xfrm>
            <a:off x="715325" y="1409425"/>
            <a:ext cx="4045500" cy="113874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Do you have 0.5 trials in </a:t>
            </a:r>
            <a:r>
              <a:rPr lang="en-US" sz="1000" noProof="0" dirty="0">
                <a:latin typeface="Helvetica Neue"/>
                <a:ea typeface="Helvetica Neue"/>
                <a:cs typeface="Helvetica Neue"/>
                <a:sym typeface="Helvetica Neue"/>
              </a:rPr>
              <a:t>anaphylaxis</a:t>
            </a:r>
            <a:r>
              <a:rPr lang="en-US" sz="1000" noProof="0" dirty="0">
                <a:solidFill>
                  <a:schemeClr val="dk1"/>
                </a:solidFill>
                <a:latin typeface="Helvetica Neue"/>
                <a:ea typeface="Helvetica Neue"/>
                <a:cs typeface="Helvetica Neue"/>
                <a:sym typeface="Helvetica Neue"/>
              </a:rPr>
              <a:t> per year per center physician?</a:t>
            </a:r>
          </a:p>
          <a:p>
            <a:pPr marL="0" lvl="0" indent="0" algn="l" rtl="0">
              <a:spcBef>
                <a:spcPts val="1200"/>
              </a:spcBef>
              <a:spcAft>
                <a:spcPts val="0"/>
              </a:spcAft>
              <a:buNone/>
            </a:pPr>
            <a:endParaRPr lang="en-US" noProof="0" dirty="0">
              <a:latin typeface="Helvetica Neue"/>
              <a:ea typeface="Helvetica Neue"/>
              <a:cs typeface="Helvetica Neue"/>
              <a:sym typeface="Helvetica Neue"/>
            </a:endParaRPr>
          </a:p>
        </p:txBody>
      </p:sp>
      <p:sp>
        <p:nvSpPr>
          <p:cNvPr id="520" name="Google Shape;520;p52"/>
          <p:cNvSpPr/>
          <p:nvPr/>
        </p:nvSpPr>
        <p:spPr>
          <a:xfrm>
            <a:off x="7055350" y="19319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21" name="Google Shape;521;p52"/>
          <p:cNvSpPr txBox="1"/>
          <p:nvPr/>
        </p:nvSpPr>
        <p:spPr>
          <a:xfrm>
            <a:off x="5467100" y="17580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22" name="Google Shape;522;p52"/>
          <p:cNvSpPr/>
          <p:nvPr/>
        </p:nvSpPr>
        <p:spPr>
          <a:xfrm>
            <a:off x="6039925" y="19319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23" name="Google Shape;523;p52"/>
          <p:cNvSpPr txBox="1"/>
          <p:nvPr/>
        </p:nvSpPr>
        <p:spPr>
          <a:xfrm>
            <a:off x="6536075" y="17580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1600" noProof="0" dirty="0">
                <a:solidFill>
                  <a:srgbClr val="1155CC"/>
                </a:solidFill>
                <a:latin typeface="Helvetica Neue"/>
                <a:ea typeface="Helvetica Neue"/>
                <a:cs typeface="Helvetica Neue"/>
                <a:sym typeface="Helvetica Neue"/>
              </a:rPr>
              <a:t>1. Hospital settings</a:t>
            </a:r>
          </a:p>
        </p:txBody>
      </p:sp>
      <p:sp>
        <p:nvSpPr>
          <p:cNvPr id="82" name="Google Shape;82;p16"/>
          <p:cNvSpPr txBox="1"/>
          <p:nvPr/>
        </p:nvSpPr>
        <p:spPr>
          <a:xfrm>
            <a:off x="3309525" y="4705750"/>
            <a:ext cx="957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noProof="0" dirty="0">
                <a:latin typeface="Helvetica Neue"/>
                <a:ea typeface="Helvetica Neue"/>
                <a:cs typeface="Helvetica Neue"/>
                <a:sym typeface="Helvetica Neue"/>
              </a:rPr>
              <a:t>Photo of clinic </a:t>
            </a:r>
          </a:p>
        </p:txBody>
      </p:sp>
      <p:pic>
        <p:nvPicPr>
          <p:cNvPr id="83" name="Google Shape;83;p16"/>
          <p:cNvPicPr preferRelativeResize="0"/>
          <p:nvPr/>
        </p:nvPicPr>
        <p:blipFill>
          <a:blip r:embed="rId3">
            <a:alphaModFix/>
          </a:blip>
          <a:stretch>
            <a:fillRect/>
          </a:stretch>
        </p:blipFill>
        <p:spPr>
          <a:xfrm>
            <a:off x="4359350" y="1996625"/>
            <a:ext cx="4542660" cy="3032226"/>
          </a:xfrm>
          <a:prstGeom prst="rect">
            <a:avLst/>
          </a:prstGeom>
          <a:noFill/>
          <a:ln>
            <a:noFill/>
          </a:ln>
        </p:spPr>
      </p:pic>
      <p:sp>
        <p:nvSpPr>
          <p:cNvPr id="84" name="Google Shape;84;p16"/>
          <p:cNvSpPr txBox="1"/>
          <p:nvPr/>
        </p:nvSpPr>
        <p:spPr>
          <a:xfrm>
            <a:off x="734650" y="2902175"/>
            <a:ext cx="8286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chemeClr val="dk1"/>
                </a:solidFill>
                <a:latin typeface="Helvetica Neue"/>
                <a:ea typeface="Helvetica Neue"/>
                <a:cs typeface="Helvetica Neue"/>
                <a:sym typeface="Helvetica Neue"/>
              </a:rPr>
              <a:t>YES</a:t>
            </a:r>
          </a:p>
          <a:p>
            <a:pPr marL="0" lvl="0" indent="0" algn="l" rtl="0">
              <a:lnSpc>
                <a:spcPct val="115000"/>
              </a:lnSpc>
              <a:spcBef>
                <a:spcPts val="12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85" name="Google Shape;85;p16"/>
          <p:cNvSpPr/>
          <p:nvPr/>
        </p:nvSpPr>
        <p:spPr>
          <a:xfrm>
            <a:off x="1189200" y="34043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86" name="Google Shape;86;p16"/>
          <p:cNvSpPr/>
          <p:nvPr/>
        </p:nvSpPr>
        <p:spPr>
          <a:xfrm>
            <a:off x="1189200" y="308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87" name="Google Shape;87;p16"/>
          <p:cNvSpPr txBox="1"/>
          <p:nvPr/>
        </p:nvSpPr>
        <p:spPr>
          <a:xfrm>
            <a:off x="589100" y="1993500"/>
            <a:ext cx="32100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Does evidence of hospital setting or affiliation with hospital and summary description of facilities, including proximity to emergency room exist?</a:t>
            </a:r>
            <a:endParaRPr lang="en-US" noProof="0" dirty="0">
              <a:latin typeface="Helvetica Neue"/>
              <a:ea typeface="Helvetica Neue"/>
              <a:cs typeface="Helvetica Neue"/>
              <a:sym typeface="Helvetica Neue"/>
            </a:endParaRPr>
          </a:p>
        </p:txBody>
      </p:sp>
      <p:sp>
        <p:nvSpPr>
          <p:cNvPr id="88" name="Google Shape;88;p16"/>
          <p:cNvSpPr txBox="1"/>
          <p:nvPr/>
        </p:nvSpPr>
        <p:spPr>
          <a:xfrm>
            <a:off x="619325" y="747050"/>
            <a:ext cx="8167800" cy="61552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Center needs to be in a hospital or affiliated with a hospital with inpatient facilities to allow for extended diagnostic work up and on-site management of acute episodes and long-term management.</a:t>
            </a:r>
            <a:endParaRPr lang="en-US" noProof="0" dirty="0">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29. Participation in registry</a:t>
            </a:r>
          </a:p>
        </p:txBody>
      </p:sp>
      <p:sp>
        <p:nvSpPr>
          <p:cNvPr id="529" name="Google Shape;529;p53"/>
          <p:cNvSpPr txBox="1">
            <a:spLocks noGrp="1"/>
          </p:cNvSpPr>
          <p:nvPr>
            <p:ph type="body" idx="1"/>
          </p:nvPr>
        </p:nvSpPr>
        <p:spPr>
          <a:xfrm>
            <a:off x="643350" y="808725"/>
            <a:ext cx="7173900" cy="519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Registries can help to better understand anaphylaxis Centre needs to participate in international, national, and/or regional registry activities. Biorepositories can similarly advance scientific discovery.</a:t>
            </a:r>
            <a:endParaRPr lang="en-US" sz="1000" noProof="0" dirty="0">
              <a:latin typeface="Helvetica Neue"/>
              <a:ea typeface="Helvetica Neue"/>
              <a:cs typeface="Helvetica Neue"/>
              <a:sym typeface="Helvetica Neue"/>
            </a:endParaRPr>
          </a:p>
        </p:txBody>
      </p:sp>
      <p:sp>
        <p:nvSpPr>
          <p:cNvPr id="530" name="Google Shape;530;p53"/>
          <p:cNvSpPr txBox="1"/>
          <p:nvPr/>
        </p:nvSpPr>
        <p:spPr>
          <a:xfrm>
            <a:off x="742875" y="1439425"/>
            <a:ext cx="4052700"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dirty="0">
                <a:solidFill>
                  <a:schemeClr val="dk1"/>
                </a:solidFill>
                <a:latin typeface="Helvetica Neue"/>
              </a:rPr>
              <a:t>Do you contribute to, or are you willing to contribute to a food allergy and anaphylaxis registry and/or biorepository?</a:t>
            </a:r>
          </a:p>
          <a:p>
            <a:pPr marL="0" lvl="0" indent="0" algn="l" rtl="0">
              <a:spcBef>
                <a:spcPts val="0"/>
              </a:spcBef>
              <a:spcAft>
                <a:spcPts val="0"/>
              </a:spcAft>
              <a:buNone/>
            </a:pPr>
            <a:endParaRPr lang="en-US" sz="1000" dirty="0">
              <a:solidFill>
                <a:schemeClr val="dk1"/>
              </a:solidFill>
              <a:latin typeface="Helvetica Neue"/>
              <a:sym typeface="Helvetica Neue"/>
            </a:endParaRPr>
          </a:p>
          <a:p>
            <a:pPr marL="0" lvl="0" indent="0" algn="l" rtl="0">
              <a:spcBef>
                <a:spcPts val="0"/>
              </a:spcBef>
              <a:spcAft>
                <a:spcPts val="0"/>
              </a:spcAft>
              <a:buNone/>
            </a:pPr>
            <a:r>
              <a:rPr lang="en-US" sz="1000" dirty="0">
                <a:solidFill>
                  <a:schemeClr val="dk1"/>
                </a:solidFill>
                <a:latin typeface="Helvetica Neue"/>
                <a:sym typeface="Helvetica Neue"/>
              </a:rPr>
              <a:t>Is there evidence that the Centre is willing to share anonymized data and/or specimens?</a:t>
            </a:r>
          </a:p>
          <a:p>
            <a:pPr marL="0" lvl="0" indent="0" algn="l" rtl="0">
              <a:spcBef>
                <a:spcPts val="0"/>
              </a:spcBef>
              <a:spcAft>
                <a:spcPts val="0"/>
              </a:spcAft>
              <a:buNone/>
            </a:pPr>
            <a:endParaRPr lang="en-US" sz="1000" dirty="0">
              <a:solidFill>
                <a:schemeClr val="dk1"/>
              </a:solidFill>
              <a:latin typeface="Helvetica Neue"/>
              <a:sym typeface="Helvetica Neue"/>
            </a:endParaRPr>
          </a:p>
          <a:p>
            <a:pPr marL="0" lvl="0" indent="0" algn="l" rtl="0">
              <a:spcBef>
                <a:spcPts val="0"/>
              </a:spcBef>
              <a:spcAft>
                <a:spcPts val="0"/>
              </a:spcAft>
              <a:buNone/>
            </a:pPr>
            <a:endParaRPr lang="en-US" sz="1000" dirty="0">
              <a:solidFill>
                <a:schemeClr val="dk1"/>
              </a:solidFill>
              <a:latin typeface="Helvetica Neue"/>
              <a:sym typeface="Helvetica Neue"/>
            </a:endParaRPr>
          </a:p>
        </p:txBody>
      </p:sp>
      <p:sp>
        <p:nvSpPr>
          <p:cNvPr id="531" name="Google Shape;531;p53"/>
          <p:cNvSpPr/>
          <p:nvPr/>
        </p:nvSpPr>
        <p:spPr>
          <a:xfrm>
            <a:off x="72127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32" name="Google Shape;532;p53"/>
          <p:cNvSpPr txBox="1"/>
          <p:nvPr/>
        </p:nvSpPr>
        <p:spPr>
          <a:xfrm>
            <a:off x="56245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33" name="Google Shape;533;p53"/>
          <p:cNvSpPr/>
          <p:nvPr/>
        </p:nvSpPr>
        <p:spPr>
          <a:xfrm>
            <a:off x="61973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34" name="Google Shape;534;p53"/>
          <p:cNvSpPr txBox="1"/>
          <p:nvPr/>
        </p:nvSpPr>
        <p:spPr>
          <a:xfrm>
            <a:off x="66935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graphicFrame>
        <p:nvGraphicFramePr>
          <p:cNvPr id="537" name="Google Shape;537;p53"/>
          <p:cNvGraphicFramePr/>
          <p:nvPr>
            <p:extLst>
              <p:ext uri="{D42A27DB-BD31-4B8C-83A1-F6EECF244321}">
                <p14:modId xmlns:p14="http://schemas.microsoft.com/office/powerpoint/2010/main" val="779528990"/>
              </p:ext>
            </p:extLst>
          </p:nvPr>
        </p:nvGraphicFramePr>
        <p:xfrm>
          <a:off x="874162" y="3650273"/>
          <a:ext cx="6943088" cy="1143000"/>
        </p:xfrm>
        <a:graphic>
          <a:graphicData uri="http://schemas.openxmlformats.org/drawingml/2006/table">
            <a:tbl>
              <a:tblPr>
                <a:noFill/>
                <a:tableStyleId>{F50D1D8A-4896-4D42-BC95-2E5DB4B98F3A}</a:tableStyleId>
              </a:tblPr>
              <a:tblGrid>
                <a:gridCol w="6943088">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Please provide the names of the registries you are including patients</a:t>
                      </a:r>
                      <a:endParaRPr lang="en-US" sz="1000" noProof="0" dirty="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en-US" sz="1000" noProof="0" dirty="0">
                          <a:solidFill>
                            <a:schemeClr val="lt2"/>
                          </a:solidFill>
                          <a:latin typeface="Helvetica Neue"/>
                          <a:ea typeface="Helvetica Neue"/>
                          <a:cs typeface="Helvetica Neue"/>
                          <a:sym typeface="Helvetica Neue"/>
                        </a:rPr>
                        <a:t>x</a:t>
                      </a:r>
                      <a:endParaRPr lang="en-US" sz="1000" noProof="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endParaRPr lang="en-US" sz="1000" noProof="0" dirty="0"/>
                    </a:p>
                  </a:txBody>
                  <a:tcPr marL="91425" marR="91425" marT="91425" marB="91425"/>
                </a:tc>
                <a:extLst>
                  <a:ext uri="{0D108BD9-81ED-4DB2-BD59-A6C34878D82A}">
                    <a16:rowId xmlns:a16="http://schemas.microsoft.com/office/drawing/2014/main" val="10002"/>
                  </a:ext>
                </a:extLst>
              </a:tr>
            </a:tbl>
          </a:graphicData>
        </a:graphic>
      </p:graphicFrame>
      <p:sp>
        <p:nvSpPr>
          <p:cNvPr id="3" name="Google Shape;531;p53">
            <a:extLst>
              <a:ext uri="{FF2B5EF4-FFF2-40B4-BE49-F238E27FC236}">
                <a16:creationId xmlns:a16="http://schemas.microsoft.com/office/drawing/2014/main" id="{F8FDBB8E-AFBF-E792-6B0B-5D675359280C}"/>
              </a:ext>
            </a:extLst>
          </p:cNvPr>
          <p:cNvSpPr/>
          <p:nvPr/>
        </p:nvSpPr>
        <p:spPr>
          <a:xfrm>
            <a:off x="7216680" y="232278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4" name="Google Shape;532;p53">
            <a:extLst>
              <a:ext uri="{FF2B5EF4-FFF2-40B4-BE49-F238E27FC236}">
                <a16:creationId xmlns:a16="http://schemas.microsoft.com/office/drawing/2014/main" id="{DAD3DE8B-979B-B731-D901-6C0C794AF7ED}"/>
              </a:ext>
            </a:extLst>
          </p:cNvPr>
          <p:cNvSpPr txBox="1"/>
          <p:nvPr/>
        </p:nvSpPr>
        <p:spPr>
          <a:xfrm>
            <a:off x="5628430" y="215751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 name="Google Shape;533;p53">
            <a:extLst>
              <a:ext uri="{FF2B5EF4-FFF2-40B4-BE49-F238E27FC236}">
                <a16:creationId xmlns:a16="http://schemas.microsoft.com/office/drawing/2014/main" id="{B35D5E02-B49B-11B7-BD8E-BA728035E309}"/>
              </a:ext>
            </a:extLst>
          </p:cNvPr>
          <p:cNvSpPr/>
          <p:nvPr/>
        </p:nvSpPr>
        <p:spPr>
          <a:xfrm>
            <a:off x="6201255" y="232278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6" name="Google Shape;534;p53">
            <a:extLst>
              <a:ext uri="{FF2B5EF4-FFF2-40B4-BE49-F238E27FC236}">
                <a16:creationId xmlns:a16="http://schemas.microsoft.com/office/drawing/2014/main" id="{975626CD-0B3D-897B-E2D7-C30CF346F836}"/>
              </a:ext>
            </a:extLst>
          </p:cNvPr>
          <p:cNvSpPr txBox="1"/>
          <p:nvPr/>
        </p:nvSpPr>
        <p:spPr>
          <a:xfrm>
            <a:off x="6697405" y="215751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sz="1800" b="1" noProof="0" dirty="0">
                <a:solidFill>
                  <a:srgbClr val="1155CC"/>
                </a:solidFill>
                <a:highlight>
                  <a:schemeClr val="lt2"/>
                </a:highlight>
                <a:latin typeface="Calibri"/>
                <a:ea typeface="Calibri"/>
                <a:cs typeface="Calibri"/>
                <a:sym typeface="Calibri"/>
              </a:rPr>
              <a:t>Education</a:t>
            </a:r>
            <a:endParaRPr lang="en-US" sz="1800" noProof="0" dirty="0">
              <a:solidFill>
                <a:srgbClr val="1155CC"/>
              </a:solidFill>
              <a:highlight>
                <a:schemeClr val="lt2"/>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30. Educational activities </a:t>
            </a:r>
          </a:p>
        </p:txBody>
      </p:sp>
      <p:sp>
        <p:nvSpPr>
          <p:cNvPr id="548" name="Google Shape;548;p55"/>
          <p:cNvSpPr txBox="1">
            <a:spLocks noGrp="1"/>
          </p:cNvSpPr>
          <p:nvPr>
            <p:ph type="body" idx="1"/>
          </p:nvPr>
        </p:nvSpPr>
        <p:spPr>
          <a:xfrm>
            <a:off x="628250" y="801000"/>
            <a:ext cx="7355100" cy="7959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en-US" sz="1000" noProof="0" dirty="0">
                <a:solidFill>
                  <a:srgbClr val="000000"/>
                </a:solidFill>
                <a:latin typeface="Helvetica Neue"/>
                <a:ea typeface="Helvetica Neue"/>
                <a:cs typeface="Helvetica Neue"/>
                <a:sym typeface="Helvetica Neue"/>
              </a:rPr>
              <a:t>Center Centre needs to contribute to the education of other specialists, e.g., allergists non-specialists such as emergency physicians, pediatricians, general practitioners and family physicians, psychologists, medical students, residents, patients, and the general public</a:t>
            </a:r>
            <a:r>
              <a:rPr lang="en-US" sz="1000" dirty="0">
                <a:solidFill>
                  <a:srgbClr val="000000"/>
                </a:solidFill>
                <a:latin typeface="Helvetica Neue"/>
                <a:ea typeface="Helvetica Neue"/>
                <a:cs typeface="Helvetica Neue"/>
                <a:sym typeface="Helvetica Neue"/>
              </a:rPr>
              <a:t>.</a:t>
            </a:r>
            <a:endParaRPr lang="en-US" sz="1000" noProof="0" dirty="0">
              <a:latin typeface="Helvetica Neue"/>
              <a:ea typeface="Helvetica Neue"/>
              <a:cs typeface="Helvetica Neue"/>
              <a:sym typeface="Helvetica Neue"/>
            </a:endParaRPr>
          </a:p>
        </p:txBody>
      </p:sp>
      <p:sp>
        <p:nvSpPr>
          <p:cNvPr id="549" name="Google Shape;549;p55"/>
          <p:cNvSpPr txBox="1"/>
          <p:nvPr/>
        </p:nvSpPr>
        <p:spPr>
          <a:xfrm>
            <a:off x="628250" y="3273987"/>
            <a:ext cx="6880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the names and dates of educational activities and who they were for:</a:t>
            </a:r>
          </a:p>
          <a:p>
            <a:pPr marL="0" lvl="0" indent="0" algn="l" rtl="0">
              <a:spcBef>
                <a:spcPts val="0"/>
              </a:spcBef>
              <a:spcAft>
                <a:spcPts val="0"/>
              </a:spcAft>
              <a:buNone/>
            </a:pPr>
            <a:endParaRPr lang="en-US" sz="1000" noProof="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en-US" sz="1000" noProof="0" dirty="0">
                <a:latin typeface="Helvetica Neue"/>
                <a:ea typeface="Helvetica Neue"/>
                <a:cs typeface="Helvetica Neue"/>
                <a:sym typeface="Helvetica Neue"/>
              </a:rPr>
              <a:t>For patients:</a:t>
            </a:r>
          </a:p>
          <a:p>
            <a:pPr marL="457200" lvl="0" indent="-292100" algn="l" rtl="0">
              <a:lnSpc>
                <a:spcPct val="200000"/>
              </a:lnSpc>
              <a:spcBef>
                <a:spcPts val="0"/>
              </a:spcBef>
              <a:spcAft>
                <a:spcPts val="0"/>
              </a:spcAft>
              <a:buSzPts val="1000"/>
              <a:buFont typeface="Helvetica Neue"/>
              <a:buAutoNum type="arabicPeriod"/>
            </a:pPr>
            <a:r>
              <a:rPr lang="en-US" sz="1000" noProof="0" dirty="0">
                <a:latin typeface="Helvetica Neue"/>
                <a:ea typeface="Helvetica Neue"/>
                <a:cs typeface="Helvetica Neue"/>
                <a:sym typeface="Helvetica Neue"/>
              </a:rPr>
              <a:t>For students:</a:t>
            </a:r>
          </a:p>
          <a:p>
            <a:pPr marL="457200" lvl="0" indent="-292100" algn="l" rtl="0">
              <a:lnSpc>
                <a:spcPct val="200000"/>
              </a:lnSpc>
              <a:spcBef>
                <a:spcPts val="0"/>
              </a:spcBef>
              <a:spcAft>
                <a:spcPts val="0"/>
              </a:spcAft>
              <a:buSzPts val="1000"/>
              <a:buFont typeface="Helvetica Neue"/>
              <a:buAutoNum type="arabicPeriod"/>
            </a:pPr>
            <a:r>
              <a:rPr lang="en-US" sz="1000" noProof="0" dirty="0">
                <a:latin typeface="Helvetica Neue"/>
                <a:ea typeface="Helvetica Neue"/>
                <a:cs typeface="Helvetica Neue"/>
                <a:sym typeface="Helvetica Neue"/>
              </a:rPr>
              <a:t>For physicians: </a:t>
            </a:r>
          </a:p>
        </p:txBody>
      </p:sp>
      <p:sp>
        <p:nvSpPr>
          <p:cNvPr id="550" name="Google Shape;550;p55"/>
          <p:cNvSpPr txBox="1"/>
          <p:nvPr/>
        </p:nvSpPr>
        <p:spPr>
          <a:xfrm>
            <a:off x="637475" y="1432372"/>
            <a:ext cx="3822000" cy="176199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1200"/>
              </a:spcAft>
              <a:buNone/>
            </a:pPr>
            <a:r>
              <a:rPr lang="en-US" sz="1000" noProof="0" dirty="0">
                <a:latin typeface="Helvetica Neue"/>
                <a:ea typeface="Helvetica Neue"/>
                <a:cs typeface="Helvetica Neue"/>
                <a:sym typeface="Helvetica Neue"/>
              </a:rPr>
              <a:t>Do you have 1 educational activity on anaphylaxis per year for physicians and 1 per year for patients and/or caregivers?</a:t>
            </a:r>
          </a:p>
          <a:p>
            <a:pPr marL="0" lvl="0" indent="0" algn="l" rtl="0">
              <a:lnSpc>
                <a:spcPct val="115000"/>
              </a:lnSpc>
              <a:spcBef>
                <a:spcPts val="1200"/>
              </a:spcBef>
              <a:spcAft>
                <a:spcPts val="1200"/>
              </a:spcAft>
              <a:buNone/>
            </a:pPr>
            <a:r>
              <a:rPr lang="en-US" sz="1000" dirty="0">
                <a:latin typeface="Helvetica Neue"/>
                <a:sym typeface="Helvetica Neue"/>
              </a:rPr>
              <a:t>Is there evidence or a list of materials readily available on the website?</a:t>
            </a:r>
          </a:p>
        </p:txBody>
      </p:sp>
      <p:sp>
        <p:nvSpPr>
          <p:cNvPr id="551" name="Google Shape;551;p55"/>
          <p:cNvSpPr/>
          <p:nvPr/>
        </p:nvSpPr>
        <p:spPr>
          <a:xfrm>
            <a:off x="6624575"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52" name="Google Shape;552;p55"/>
          <p:cNvSpPr txBox="1"/>
          <p:nvPr/>
        </p:nvSpPr>
        <p:spPr>
          <a:xfrm>
            <a:off x="5036325"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53" name="Google Shape;553;p55"/>
          <p:cNvSpPr/>
          <p:nvPr/>
        </p:nvSpPr>
        <p:spPr>
          <a:xfrm>
            <a:off x="5609150"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54" name="Google Shape;554;p55"/>
          <p:cNvSpPr txBox="1"/>
          <p:nvPr/>
        </p:nvSpPr>
        <p:spPr>
          <a:xfrm>
            <a:off x="6105300"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 name="Google Shape;551;p55">
            <a:extLst>
              <a:ext uri="{FF2B5EF4-FFF2-40B4-BE49-F238E27FC236}">
                <a16:creationId xmlns:a16="http://schemas.microsoft.com/office/drawing/2014/main" id="{89216960-4DB1-446B-FAB4-F071371B1FC6}"/>
              </a:ext>
            </a:extLst>
          </p:cNvPr>
          <p:cNvSpPr/>
          <p:nvPr/>
        </p:nvSpPr>
        <p:spPr>
          <a:xfrm>
            <a:off x="6636297" y="266653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 name="Google Shape;552;p55">
            <a:extLst>
              <a:ext uri="{FF2B5EF4-FFF2-40B4-BE49-F238E27FC236}">
                <a16:creationId xmlns:a16="http://schemas.microsoft.com/office/drawing/2014/main" id="{8A70C5F8-D5EB-C2C7-E181-818C1798F05C}"/>
              </a:ext>
            </a:extLst>
          </p:cNvPr>
          <p:cNvSpPr txBox="1"/>
          <p:nvPr/>
        </p:nvSpPr>
        <p:spPr>
          <a:xfrm>
            <a:off x="5048047" y="250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553;p55">
            <a:extLst>
              <a:ext uri="{FF2B5EF4-FFF2-40B4-BE49-F238E27FC236}">
                <a16:creationId xmlns:a16="http://schemas.microsoft.com/office/drawing/2014/main" id="{9D2CF689-1A9A-A31F-54DD-B0BC6877DE8E}"/>
              </a:ext>
            </a:extLst>
          </p:cNvPr>
          <p:cNvSpPr/>
          <p:nvPr/>
        </p:nvSpPr>
        <p:spPr>
          <a:xfrm>
            <a:off x="5620872" y="266653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 name="Google Shape;554;p55">
            <a:extLst>
              <a:ext uri="{FF2B5EF4-FFF2-40B4-BE49-F238E27FC236}">
                <a16:creationId xmlns:a16="http://schemas.microsoft.com/office/drawing/2014/main" id="{CC96D911-4ED5-A349-D81F-EF7F83C1622E}"/>
              </a:ext>
            </a:extLst>
          </p:cNvPr>
          <p:cNvSpPr txBox="1"/>
          <p:nvPr/>
        </p:nvSpPr>
        <p:spPr>
          <a:xfrm>
            <a:off x="6117022" y="250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sz="1800" b="1" noProof="0" dirty="0">
                <a:solidFill>
                  <a:srgbClr val="1155CC"/>
                </a:solidFill>
                <a:highlight>
                  <a:schemeClr val="lt2"/>
                </a:highlight>
                <a:latin typeface="Calibri"/>
                <a:ea typeface="Calibri"/>
                <a:cs typeface="Calibri"/>
                <a:sym typeface="Calibri"/>
              </a:rPr>
              <a:t>Advocacy</a:t>
            </a:r>
            <a:endParaRPr lang="en-US" sz="1800" noProof="0" dirty="0">
              <a:solidFill>
                <a:srgbClr val="1155CC"/>
              </a:solidFill>
              <a:highlight>
                <a:schemeClr val="lt2"/>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7"/>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1777" noProof="0" dirty="0">
                <a:solidFill>
                  <a:srgbClr val="1155CC"/>
                </a:solidFill>
                <a:latin typeface="Helvetica Neue"/>
                <a:ea typeface="Helvetica Neue"/>
                <a:cs typeface="Helvetica Neue"/>
                <a:sym typeface="Helvetica Neue"/>
              </a:rPr>
              <a:t>31.Increase awareness of anaphylaxis and food allergy </a:t>
            </a:r>
          </a:p>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65" name="Google Shape;565;p57"/>
          <p:cNvSpPr txBox="1">
            <a:spLocks noGrp="1"/>
          </p:cNvSpPr>
          <p:nvPr>
            <p:ph type="body" idx="1"/>
          </p:nvPr>
        </p:nvSpPr>
        <p:spPr>
          <a:xfrm>
            <a:off x="547200" y="812575"/>
            <a:ext cx="7209600" cy="519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needs to increase awareness and knowledge of anaphylaxis and food allergy.</a:t>
            </a:r>
            <a:endParaRPr lang="en-US" sz="1000" noProof="0" dirty="0">
              <a:latin typeface="Helvetica Neue"/>
              <a:ea typeface="Helvetica Neue"/>
              <a:cs typeface="Helvetica Neue"/>
              <a:sym typeface="Helvetica Neue"/>
            </a:endParaRPr>
          </a:p>
        </p:txBody>
      </p:sp>
      <p:sp>
        <p:nvSpPr>
          <p:cNvPr id="567" name="Google Shape;567;p57"/>
          <p:cNvSpPr txBox="1"/>
          <p:nvPr/>
        </p:nvSpPr>
        <p:spPr>
          <a:xfrm>
            <a:off x="622050" y="1408050"/>
            <a:ext cx="41211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spcBef>
                <a:spcPts val="0"/>
              </a:spcBef>
              <a:spcAft>
                <a:spcPts val="0"/>
              </a:spcAft>
              <a:buNone/>
            </a:pPr>
            <a:endParaRPr lang="en-US" sz="1000" noProof="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Do you have 1 advocacy /awareness activity on anaphylaxis per year?</a:t>
            </a:r>
          </a:p>
          <a:p>
            <a:pPr marL="0" lvl="0" indent="0" algn="l" rtl="0">
              <a:spcBef>
                <a:spcPts val="0"/>
              </a:spcBef>
              <a:spcAft>
                <a:spcPts val="0"/>
              </a:spcAft>
              <a:buNone/>
            </a:pPr>
            <a:endParaRPr lang="en-US"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000" dirty="0">
                <a:solidFill>
                  <a:schemeClr val="dk1"/>
                </a:solidFill>
                <a:latin typeface="Helvetica Neue"/>
                <a:sym typeface="Helvetica Neue"/>
              </a:rPr>
              <a:t>Is there evidence of collaboration with local patient organizations on these efforts?</a:t>
            </a:r>
          </a:p>
        </p:txBody>
      </p:sp>
      <p:sp>
        <p:nvSpPr>
          <p:cNvPr id="568" name="Google Shape;568;p57"/>
          <p:cNvSpPr/>
          <p:nvPr/>
        </p:nvSpPr>
        <p:spPr>
          <a:xfrm>
            <a:off x="69841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69" name="Google Shape;569;p57"/>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70" name="Google Shape;570;p57"/>
          <p:cNvSpPr/>
          <p:nvPr/>
        </p:nvSpPr>
        <p:spPr>
          <a:xfrm>
            <a:off x="59687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71" name="Google Shape;571;p57"/>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 name="Google Shape;568;p57">
            <a:extLst>
              <a:ext uri="{FF2B5EF4-FFF2-40B4-BE49-F238E27FC236}">
                <a16:creationId xmlns:a16="http://schemas.microsoft.com/office/drawing/2014/main" id="{6A405C71-033D-850D-5006-673B328900EA}"/>
              </a:ext>
            </a:extLst>
          </p:cNvPr>
          <p:cNvSpPr/>
          <p:nvPr/>
        </p:nvSpPr>
        <p:spPr>
          <a:xfrm>
            <a:off x="6995899" y="22934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 name="Google Shape;569;p57">
            <a:extLst>
              <a:ext uri="{FF2B5EF4-FFF2-40B4-BE49-F238E27FC236}">
                <a16:creationId xmlns:a16="http://schemas.microsoft.com/office/drawing/2014/main" id="{77693478-CCC4-2BC4-BB1C-B7F162520110}"/>
              </a:ext>
            </a:extLst>
          </p:cNvPr>
          <p:cNvSpPr txBox="1"/>
          <p:nvPr/>
        </p:nvSpPr>
        <p:spPr>
          <a:xfrm>
            <a:off x="5407649" y="212820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4" name="Google Shape;570;p57">
            <a:extLst>
              <a:ext uri="{FF2B5EF4-FFF2-40B4-BE49-F238E27FC236}">
                <a16:creationId xmlns:a16="http://schemas.microsoft.com/office/drawing/2014/main" id="{5AFE5DBF-03C0-15D2-7E0B-010F56636A87}"/>
              </a:ext>
            </a:extLst>
          </p:cNvPr>
          <p:cNvSpPr/>
          <p:nvPr/>
        </p:nvSpPr>
        <p:spPr>
          <a:xfrm>
            <a:off x="5980474" y="22934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 name="Google Shape;571;p57">
            <a:extLst>
              <a:ext uri="{FF2B5EF4-FFF2-40B4-BE49-F238E27FC236}">
                <a16:creationId xmlns:a16="http://schemas.microsoft.com/office/drawing/2014/main" id="{72C5F2AF-4B53-A2D1-487C-904B5ED56B16}"/>
              </a:ext>
            </a:extLst>
          </p:cNvPr>
          <p:cNvSpPr txBox="1"/>
          <p:nvPr/>
        </p:nvSpPr>
        <p:spPr>
          <a:xfrm>
            <a:off x="6476624" y="212820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9"/>
          <p:cNvSpPr txBox="1">
            <a:spLocks noGrp="1"/>
          </p:cNvSpPr>
          <p:nvPr>
            <p:ph type="title"/>
          </p:nvPr>
        </p:nvSpPr>
        <p:spPr>
          <a:xfrm>
            <a:off x="311700" y="445025"/>
            <a:ext cx="8520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32. Interaction with and support of patient organization(s)</a:t>
            </a:r>
          </a:p>
        </p:txBody>
      </p:sp>
      <p:sp>
        <p:nvSpPr>
          <p:cNvPr id="584" name="Google Shape;584;p59"/>
          <p:cNvSpPr txBox="1">
            <a:spLocks noGrp="1"/>
          </p:cNvSpPr>
          <p:nvPr>
            <p:ph type="body" idx="1"/>
          </p:nvPr>
        </p:nvSpPr>
        <p:spPr>
          <a:xfrm>
            <a:off x="658475" y="811924"/>
            <a:ext cx="7083300" cy="51959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Patient organizations can help to improve the management of anaphylaxis and food allergy for patients suffering from severe allergic reactions.</a:t>
            </a:r>
            <a:endParaRPr lang="en-US" sz="1000" noProof="0" dirty="0">
              <a:latin typeface="Helvetica Neue"/>
              <a:ea typeface="Helvetica Neue"/>
              <a:cs typeface="Helvetica Neue"/>
              <a:sym typeface="Helvetica Neue"/>
            </a:endParaRPr>
          </a:p>
        </p:txBody>
      </p:sp>
      <p:sp>
        <p:nvSpPr>
          <p:cNvPr id="585" name="Google Shape;585;p59"/>
          <p:cNvSpPr txBox="1"/>
          <p:nvPr/>
        </p:nvSpPr>
        <p:spPr>
          <a:xfrm>
            <a:off x="815650" y="2800350"/>
            <a:ext cx="4262100" cy="153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rgbClr val="1155CC"/>
                </a:solidFill>
                <a:latin typeface="Helvetica Neue"/>
                <a:ea typeface="Helvetica Neue"/>
                <a:cs typeface="Helvetica Neue"/>
                <a:sym typeface="Helvetica Neue"/>
              </a:rPr>
              <a:t>Please provide the name and/or link for patient organization:</a:t>
            </a:r>
          </a:p>
          <a:p>
            <a:pPr marL="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spcBef>
                <a:spcPts val="0"/>
              </a:spcBef>
              <a:spcAft>
                <a:spcPts val="0"/>
              </a:spcAft>
              <a:buNone/>
            </a:pPr>
            <a:endParaRPr lang="en-US" sz="1000" noProof="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lang="en-US" noProof="0" dirty="0">
              <a:latin typeface="Helvetica Neue"/>
              <a:ea typeface="Helvetica Neue"/>
              <a:cs typeface="Helvetica Neue"/>
              <a:sym typeface="Helvetica Neue"/>
            </a:endParaRPr>
          </a:p>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86" name="Google Shape;586;p59"/>
          <p:cNvSpPr txBox="1"/>
          <p:nvPr/>
        </p:nvSpPr>
        <p:spPr>
          <a:xfrm>
            <a:off x="719550" y="1387450"/>
            <a:ext cx="4358100" cy="146960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0"/>
              </a:spcAft>
              <a:buNone/>
            </a:pPr>
            <a:r>
              <a:rPr lang="en-US" sz="1000" noProof="0" dirty="0">
                <a:latin typeface="Helvetica Neue"/>
                <a:ea typeface="Helvetica Neue"/>
                <a:cs typeface="Helvetica Neue"/>
                <a:sym typeface="Helvetica Neue"/>
              </a:rPr>
              <a:t>Is there evidence of interaction with patient organization for anaphylaxis/ food allergy/allergic diseases ?</a:t>
            </a:r>
          </a:p>
          <a:p>
            <a:pPr marL="0" lvl="0" indent="0" algn="l" rtl="0">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Do you have a patient organization in your country?</a:t>
            </a:r>
            <a:endParaRPr lang="en-US" sz="600" noProof="0" dirty="0">
              <a:latin typeface="Helvetica Neue"/>
              <a:ea typeface="Helvetica Neue"/>
              <a:cs typeface="Helvetica Neue"/>
              <a:sym typeface="Helvetica Neue"/>
            </a:endParaRPr>
          </a:p>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87" name="Google Shape;587;p59"/>
          <p:cNvSpPr/>
          <p:nvPr/>
        </p:nvSpPr>
        <p:spPr>
          <a:xfrm>
            <a:off x="6984175"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88" name="Google Shape;588;p59"/>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89" name="Google Shape;589;p59"/>
          <p:cNvSpPr/>
          <p:nvPr/>
        </p:nvSpPr>
        <p:spPr>
          <a:xfrm>
            <a:off x="5968750"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90" name="Google Shape;590;p59"/>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591" name="Google Shape;591;p59"/>
          <p:cNvSpPr/>
          <p:nvPr/>
        </p:nvSpPr>
        <p:spPr>
          <a:xfrm>
            <a:off x="6984175"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92" name="Google Shape;592;p59"/>
          <p:cNvSpPr txBox="1"/>
          <p:nvPr/>
        </p:nvSpPr>
        <p:spPr>
          <a:xfrm>
            <a:off x="5395925"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593" name="Google Shape;593;p59"/>
          <p:cNvSpPr/>
          <p:nvPr/>
        </p:nvSpPr>
        <p:spPr>
          <a:xfrm>
            <a:off x="5968750"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594" name="Google Shape;594;p59"/>
          <p:cNvSpPr txBox="1"/>
          <p:nvPr/>
        </p:nvSpPr>
        <p:spPr>
          <a:xfrm>
            <a:off x="6464900"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“Never give up” attitude</a:t>
            </a:r>
          </a:p>
        </p:txBody>
      </p:sp>
      <p:sp>
        <p:nvSpPr>
          <p:cNvPr id="322" name="Google Shape;322;p34"/>
          <p:cNvSpPr txBox="1">
            <a:spLocks noGrp="1"/>
          </p:cNvSpPr>
          <p:nvPr>
            <p:ph type="body" idx="1"/>
          </p:nvPr>
        </p:nvSpPr>
        <p:spPr>
          <a:xfrm>
            <a:off x="723175" y="858300"/>
            <a:ext cx="6718200" cy="107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Staff needs to exhibit high motivation to help anaphylaxis  and food allergy patients and show understanding that they may be the last resort of patients. Staff needs to convey to patients, that they are in good care and that the center will help them, however hard this may be.</a:t>
            </a:r>
            <a:endParaRPr lang="en-US" noProof="0" dirty="0">
              <a:latin typeface="Helvetica Neue"/>
              <a:ea typeface="Helvetica Neue"/>
              <a:cs typeface="Helvetica Neue"/>
              <a:sym typeface="Helvetica Neue"/>
            </a:endParaRPr>
          </a:p>
        </p:txBody>
      </p:sp>
      <p:sp>
        <p:nvSpPr>
          <p:cNvPr id="323" name="Google Shape;323;p34"/>
          <p:cNvSpPr/>
          <p:nvPr/>
        </p:nvSpPr>
        <p:spPr>
          <a:xfrm>
            <a:off x="7517575"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24" name="Google Shape;324;p34"/>
          <p:cNvSpPr txBox="1"/>
          <p:nvPr/>
        </p:nvSpPr>
        <p:spPr>
          <a:xfrm>
            <a:off x="5929325"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325" name="Google Shape;325;p34"/>
          <p:cNvSpPr/>
          <p:nvPr/>
        </p:nvSpPr>
        <p:spPr>
          <a:xfrm>
            <a:off x="6502150"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326" name="Google Shape;326;p34"/>
          <p:cNvSpPr txBox="1"/>
          <p:nvPr/>
        </p:nvSpPr>
        <p:spPr>
          <a:xfrm>
            <a:off x="6998300"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27" name="Google Shape;327;p34"/>
          <p:cNvSpPr txBox="1"/>
          <p:nvPr/>
        </p:nvSpPr>
        <p:spPr>
          <a:xfrm>
            <a:off x="3942213" y="2937739"/>
            <a:ext cx="150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Never give up attitude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en-US" sz="1600" noProof="0" dirty="0">
                <a:solidFill>
                  <a:srgbClr val="1155CC"/>
                </a:solidFill>
                <a:latin typeface="Helvetica Neue"/>
                <a:ea typeface="Helvetica Neue"/>
                <a:cs typeface="Helvetica Neue"/>
                <a:sym typeface="Helvetica Neue"/>
              </a:rPr>
              <a:t>If you do not meet one or more of the 32 criteria please let us know why.</a:t>
            </a:r>
          </a:p>
        </p:txBody>
      </p:sp>
      <p:graphicFrame>
        <p:nvGraphicFramePr>
          <p:cNvPr id="600" name="Google Shape;600;p60"/>
          <p:cNvGraphicFramePr/>
          <p:nvPr>
            <p:extLst>
              <p:ext uri="{D42A27DB-BD31-4B8C-83A1-F6EECF244321}">
                <p14:modId xmlns:p14="http://schemas.microsoft.com/office/powerpoint/2010/main" val="667274311"/>
              </p:ext>
            </p:extLst>
          </p:nvPr>
        </p:nvGraphicFramePr>
        <p:xfrm>
          <a:off x="311700" y="1128300"/>
          <a:ext cx="7665750" cy="2819300"/>
        </p:xfrm>
        <a:graphic>
          <a:graphicData uri="http://schemas.openxmlformats.org/drawingml/2006/table">
            <a:tbl>
              <a:tblPr>
                <a:noFill/>
                <a:tableStyleId>{F50D1D8A-4896-4D42-BC95-2E5DB4B98F3A}</a:tableStyleId>
              </a:tblPr>
              <a:tblGrid>
                <a:gridCol w="1953325">
                  <a:extLst>
                    <a:ext uri="{9D8B030D-6E8A-4147-A177-3AD203B41FA5}">
                      <a16:colId xmlns:a16="http://schemas.microsoft.com/office/drawing/2014/main" val="20000"/>
                    </a:ext>
                  </a:extLst>
                </a:gridCol>
                <a:gridCol w="5712425">
                  <a:extLst>
                    <a:ext uri="{9D8B030D-6E8A-4147-A177-3AD203B41FA5}">
                      <a16:colId xmlns:a16="http://schemas.microsoft.com/office/drawing/2014/main" val="20001"/>
                    </a:ext>
                  </a:extLst>
                </a:gridCol>
              </a:tblGrid>
              <a:tr h="381000">
                <a:tc gridSpan="2">
                  <a:txBody>
                    <a:bodyPr/>
                    <a:lstStyle/>
                    <a:p>
                      <a:pPr marL="0" lvl="0" indent="0" algn="l" rtl="0">
                        <a:lnSpc>
                          <a:spcPct val="115000"/>
                        </a:lnSpc>
                        <a:spcBef>
                          <a:spcPts val="1200"/>
                        </a:spcBef>
                        <a:spcAft>
                          <a:spcPts val="1200"/>
                        </a:spcAft>
                        <a:buNone/>
                      </a:pPr>
                      <a:r>
                        <a:rPr lang="en-US" sz="1000" noProof="0" dirty="0">
                          <a:solidFill>
                            <a:srgbClr val="1155CC"/>
                          </a:solidFill>
                          <a:latin typeface="Helvetica Neue"/>
                          <a:ea typeface="Helvetica Neue"/>
                          <a:cs typeface="Helvetica Neue"/>
                          <a:sym typeface="Helvetica Neue"/>
                        </a:rPr>
                        <a:t>                                                      Please provide an explanation or reasons.</a:t>
                      </a:r>
                      <a:endParaRPr lang="en-US" noProof="0" dirty="0"/>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Criteria number</a:t>
                      </a:r>
                      <a:r>
                        <a:rPr lang="en-US" sz="1000" noProof="0" dirty="0">
                          <a:solidFill>
                            <a:srgbClr val="1155CC"/>
                          </a:solidFill>
                          <a:latin typeface="Helvetica Neue"/>
                          <a:ea typeface="Helvetica Neue"/>
                          <a:cs typeface="Helvetica Neue"/>
                          <a:sym typeface="Helvetica Neue"/>
                        </a:rPr>
                        <a:t>:</a:t>
                      </a: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Criteria number</a:t>
                      </a:r>
                      <a:r>
                        <a:rPr lang="en-US" sz="1000" noProof="0" dirty="0">
                          <a:solidFill>
                            <a:srgbClr val="1155CC"/>
                          </a:solidFill>
                          <a:latin typeface="Helvetica Neue"/>
                          <a:ea typeface="Helvetica Neue"/>
                          <a:cs typeface="Helvetica Neue"/>
                          <a:sym typeface="Helvetica Neue"/>
                        </a:rPr>
                        <a:t>:</a:t>
                      </a: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Criteria number</a:t>
                      </a:r>
                      <a:r>
                        <a:rPr lang="en-US" sz="1000" noProof="0" dirty="0">
                          <a:solidFill>
                            <a:srgbClr val="1155CC"/>
                          </a:solidFill>
                          <a:latin typeface="Helvetica Neue"/>
                          <a:ea typeface="Helvetica Neue"/>
                          <a:cs typeface="Helvetica Neue"/>
                          <a:sym typeface="Helvetica Neue"/>
                        </a:rPr>
                        <a:t>:</a:t>
                      </a: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Criteria number</a:t>
                      </a:r>
                      <a:r>
                        <a:rPr lang="en-US" sz="1000" noProof="0" dirty="0">
                          <a:solidFill>
                            <a:srgbClr val="1155CC"/>
                          </a:solidFill>
                          <a:latin typeface="Helvetica Neue"/>
                          <a:ea typeface="Helvetica Neue"/>
                          <a:cs typeface="Helvetica Neue"/>
                          <a:sym typeface="Helvetica Neue"/>
                        </a:rPr>
                        <a:t>:</a:t>
                      </a:r>
                      <a:endParaRPr lang="en-US" noProof="0" dirty="0"/>
                    </a:p>
                  </a:txBody>
                  <a:tcPr marL="91425" marR="91425" marT="91425" marB="91425"/>
                </a:tc>
                <a:tc>
                  <a:txBody>
                    <a:bodyPr/>
                    <a:lstStyle/>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en-US" sz="1600" noProof="0" dirty="0">
                <a:solidFill>
                  <a:srgbClr val="1155CC"/>
                </a:solidFill>
                <a:latin typeface="Helvetica Neue"/>
                <a:ea typeface="Helvetica Neue"/>
                <a:cs typeface="Helvetica Neue"/>
                <a:sym typeface="Helvetica Neue"/>
              </a:rPr>
              <a:t>Photo Consent</a:t>
            </a: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sp>
        <p:nvSpPr>
          <p:cNvPr id="6" name="ZoneTexte 5">
            <a:extLst>
              <a:ext uri="{FF2B5EF4-FFF2-40B4-BE49-F238E27FC236}">
                <a16:creationId xmlns:a16="http://schemas.microsoft.com/office/drawing/2014/main" id="{29D8BAE6-3622-7D9B-D6E7-4A810B17141D}"/>
              </a:ext>
            </a:extLst>
          </p:cNvPr>
          <p:cNvSpPr txBox="1"/>
          <p:nvPr/>
        </p:nvSpPr>
        <p:spPr>
          <a:xfrm>
            <a:off x="311700" y="1093911"/>
            <a:ext cx="7798259" cy="3550972"/>
          </a:xfrm>
          <a:prstGeom prst="rect">
            <a:avLst/>
          </a:prstGeom>
          <a:noFill/>
        </p:spPr>
        <p:txBody>
          <a:bodyPr wrap="square">
            <a:spAutoFit/>
          </a:bodyPr>
          <a:lstStyle/>
          <a:p>
            <a:pPr>
              <a:lnSpc>
                <a:spcPct val="200000"/>
              </a:lnSpc>
              <a:spcAft>
                <a:spcPts val="800"/>
              </a:spcAft>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I, _____________________________, grant permission to the ANACARE office to use the electronic media image taken during all audits and re-audits of the center __________________________________________________________ on the following websites:</a:t>
            </a:r>
          </a:p>
          <a:p>
            <a:pPr>
              <a:lnSpc>
                <a:spcPct val="200000"/>
              </a:lnSpc>
              <a:spcAft>
                <a:spcPts val="800"/>
              </a:spcAft>
            </a:pPr>
            <a:endParaRPr lang="en-US"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noProof="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https://global-allergy.network/cores/anacare/</a:t>
            </a:r>
            <a:endParaRPr lang="en-US"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5"/>
              </a:rPr>
              <a:t>Social Media GA2LENETWORK </a:t>
            </a:r>
            <a:r>
              <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communication material.</a:t>
            </a:r>
          </a:p>
          <a:p>
            <a:pPr>
              <a:lnSpc>
                <a:spcPct val="107000"/>
              </a:lnSpc>
              <a:spcAft>
                <a:spcPts val="800"/>
              </a:spcAft>
            </a:pPr>
            <a:endParaRPr lang="en-US" sz="110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I understand that I may revoke this authorization at any time by notifying the ANACARE office in writing. The revocation will not affect any actions taken before the receipt of this written notification. Images will be stored in a secure location and only authorized staff will have access to them. They will be kept as long as they are relevant and after that time destroyed or archived.</a:t>
            </a:r>
          </a:p>
          <a:p>
            <a:pPr>
              <a:lnSpc>
                <a:spcPct val="107000"/>
              </a:lnSpc>
              <a:spcAft>
                <a:spcPts val="800"/>
              </a:spcAft>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Signature _________________________________________ Date _____________________</a:t>
            </a:r>
          </a:p>
        </p:txBody>
      </p:sp>
      <p:pic>
        <p:nvPicPr>
          <p:cNvPr id="3" name="Google Shape;56;p13">
            <a:extLst>
              <a:ext uri="{FF2B5EF4-FFF2-40B4-BE49-F238E27FC236}">
                <a16:creationId xmlns:a16="http://schemas.microsoft.com/office/drawing/2014/main" id="{9CFFFB51-39A0-68A3-D65E-6367ECA8B720}"/>
              </a:ext>
            </a:extLst>
          </p:cNvPr>
          <p:cNvPicPr preferRelativeResize="0"/>
          <p:nvPr/>
        </p:nvPicPr>
        <p:blipFill>
          <a:blip r:embed="rId6"/>
          <a:srcRect t="5161"/>
          <a:stretch/>
        </p:blipFill>
        <p:spPr>
          <a:xfrm>
            <a:off x="7462656" y="38494"/>
            <a:ext cx="1141224" cy="1082321"/>
          </a:xfrm>
          <a:prstGeom prst="rect">
            <a:avLst/>
          </a:prstGeom>
          <a:noFill/>
          <a:ln>
            <a:noFill/>
          </a:ln>
        </p:spPr>
      </p:pic>
    </p:spTree>
    <p:extLst>
      <p:ext uri="{BB962C8B-B14F-4D97-AF65-F5344CB8AC3E}">
        <p14:creationId xmlns:p14="http://schemas.microsoft.com/office/powerpoint/2010/main" val="1426893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en-US" sz="1600" noProof="0" dirty="0">
                <a:solidFill>
                  <a:srgbClr val="1155CC"/>
                </a:solidFill>
                <a:latin typeface="Helvetica Neue"/>
                <a:ea typeface="Helvetica Neue"/>
                <a:cs typeface="Helvetica Neue"/>
                <a:sym typeface="Helvetica Neue"/>
              </a:rPr>
              <a:t>Website and Social Media Links of center</a:t>
            </a: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sp>
        <p:nvSpPr>
          <p:cNvPr id="6" name="ZoneTexte 5">
            <a:extLst>
              <a:ext uri="{FF2B5EF4-FFF2-40B4-BE49-F238E27FC236}">
                <a16:creationId xmlns:a16="http://schemas.microsoft.com/office/drawing/2014/main" id="{29D8BAE6-3622-7D9B-D6E7-4A810B17141D}"/>
              </a:ext>
            </a:extLst>
          </p:cNvPr>
          <p:cNvSpPr txBox="1"/>
          <p:nvPr/>
        </p:nvSpPr>
        <p:spPr>
          <a:xfrm>
            <a:off x="311700" y="1093911"/>
            <a:ext cx="7798259" cy="3136628"/>
          </a:xfrm>
          <a:prstGeom prst="rect">
            <a:avLst/>
          </a:prstGeom>
          <a:noFill/>
        </p:spPr>
        <p:txBody>
          <a:bodyPr wrap="square">
            <a:spAutoFit/>
          </a:bodyPr>
          <a:lstStyle/>
          <a:p>
            <a:pPr>
              <a:lnSpc>
                <a:spcPct val="107000"/>
              </a:lnSpc>
              <a:spcAft>
                <a:spcPts val="800"/>
              </a:spcAft>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 </a:t>
            </a:r>
          </a:p>
          <a:p>
            <a:pPr marL="114300" indent="0">
              <a:lnSpc>
                <a:spcPct val="107000"/>
              </a:lnSpc>
              <a:spcAft>
                <a:spcPts val="800"/>
              </a:spcAft>
              <a:buNone/>
            </a:pPr>
            <a:r>
              <a:rPr lang="en-US" sz="110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are allowed to use for the social media communication of ANACARE the following links from the center/physicians:</a:t>
            </a:r>
            <a:br>
              <a:rPr lang="en-US" sz="110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000" i="1" noProof="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Please enter the links we are allowed to use in the list.</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______________www._____________________________________________________________</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noProof="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07000"/>
              </a:lnSpc>
              <a:spcAft>
                <a:spcPts val="800"/>
              </a:spcAft>
              <a:buNone/>
            </a:pPr>
            <a:endParaRPr lang="en-US" sz="1100" noProof="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F63AD0FE-194E-9A14-CDA9-748D31CD7575}"/>
              </a:ext>
            </a:extLst>
          </p:cNvPr>
          <p:cNvPicPr>
            <a:picLocks noChangeAspect="1"/>
          </p:cNvPicPr>
          <p:nvPr/>
        </p:nvPicPr>
        <p:blipFill>
          <a:blip r:embed="rId4"/>
          <a:stretch>
            <a:fillRect/>
          </a:stretch>
        </p:blipFill>
        <p:spPr>
          <a:xfrm>
            <a:off x="516747" y="2328259"/>
            <a:ext cx="769257" cy="195140"/>
          </a:xfrm>
          <a:prstGeom prst="rect">
            <a:avLst/>
          </a:prstGeom>
        </p:spPr>
      </p:pic>
      <p:pic>
        <p:nvPicPr>
          <p:cNvPr id="8" name="Image 7">
            <a:extLst>
              <a:ext uri="{FF2B5EF4-FFF2-40B4-BE49-F238E27FC236}">
                <a16:creationId xmlns:a16="http://schemas.microsoft.com/office/drawing/2014/main" id="{7489C56B-5BDF-EA3C-0938-D1541CD09C26}"/>
              </a:ext>
            </a:extLst>
          </p:cNvPr>
          <p:cNvPicPr>
            <a:picLocks noChangeAspect="1"/>
          </p:cNvPicPr>
          <p:nvPr/>
        </p:nvPicPr>
        <p:blipFill>
          <a:blip r:embed="rId5"/>
          <a:stretch>
            <a:fillRect/>
          </a:stretch>
        </p:blipFill>
        <p:spPr>
          <a:xfrm>
            <a:off x="489003" y="2625317"/>
            <a:ext cx="283027" cy="250565"/>
          </a:xfrm>
          <a:prstGeom prst="rect">
            <a:avLst/>
          </a:prstGeom>
        </p:spPr>
      </p:pic>
      <p:pic>
        <p:nvPicPr>
          <p:cNvPr id="10" name="Image 9">
            <a:extLst>
              <a:ext uri="{FF2B5EF4-FFF2-40B4-BE49-F238E27FC236}">
                <a16:creationId xmlns:a16="http://schemas.microsoft.com/office/drawing/2014/main" id="{302E4A9C-F87B-9EC5-EFB1-F7B5AF99A369}"/>
              </a:ext>
            </a:extLst>
          </p:cNvPr>
          <p:cNvPicPr>
            <a:picLocks noChangeAspect="1"/>
          </p:cNvPicPr>
          <p:nvPr/>
        </p:nvPicPr>
        <p:blipFill>
          <a:blip r:embed="rId6"/>
          <a:stretch>
            <a:fillRect/>
          </a:stretch>
        </p:blipFill>
        <p:spPr>
          <a:xfrm>
            <a:off x="510035" y="2974852"/>
            <a:ext cx="248990" cy="250566"/>
          </a:xfrm>
          <a:prstGeom prst="rect">
            <a:avLst/>
          </a:prstGeom>
        </p:spPr>
      </p:pic>
      <p:pic>
        <p:nvPicPr>
          <p:cNvPr id="14" name="Image 13">
            <a:extLst>
              <a:ext uri="{FF2B5EF4-FFF2-40B4-BE49-F238E27FC236}">
                <a16:creationId xmlns:a16="http://schemas.microsoft.com/office/drawing/2014/main" id="{ED40EA92-7582-15FA-2FA6-AEBCFCF566B4}"/>
              </a:ext>
            </a:extLst>
          </p:cNvPr>
          <p:cNvPicPr>
            <a:picLocks noChangeAspect="1"/>
          </p:cNvPicPr>
          <p:nvPr/>
        </p:nvPicPr>
        <p:blipFill>
          <a:blip r:embed="rId7"/>
          <a:stretch>
            <a:fillRect/>
          </a:stretch>
        </p:blipFill>
        <p:spPr>
          <a:xfrm>
            <a:off x="516747" y="1884596"/>
            <a:ext cx="283028" cy="277396"/>
          </a:xfrm>
          <a:prstGeom prst="rect">
            <a:avLst/>
          </a:prstGeom>
        </p:spPr>
      </p:pic>
      <p:pic>
        <p:nvPicPr>
          <p:cNvPr id="16" name="Image 15">
            <a:extLst>
              <a:ext uri="{FF2B5EF4-FFF2-40B4-BE49-F238E27FC236}">
                <a16:creationId xmlns:a16="http://schemas.microsoft.com/office/drawing/2014/main" id="{56AF1A80-0132-ABFC-285F-888D25775A3C}"/>
              </a:ext>
            </a:extLst>
          </p:cNvPr>
          <p:cNvPicPr>
            <a:picLocks noChangeAspect="1"/>
          </p:cNvPicPr>
          <p:nvPr/>
        </p:nvPicPr>
        <p:blipFill>
          <a:blip r:embed="rId8"/>
          <a:stretch>
            <a:fillRect/>
          </a:stretch>
        </p:blipFill>
        <p:spPr>
          <a:xfrm>
            <a:off x="489777" y="3292626"/>
            <a:ext cx="308506" cy="301450"/>
          </a:xfrm>
          <a:prstGeom prst="rect">
            <a:avLst/>
          </a:prstGeom>
        </p:spPr>
      </p:pic>
      <p:pic>
        <p:nvPicPr>
          <p:cNvPr id="7" name="Image 6">
            <a:extLst>
              <a:ext uri="{FF2B5EF4-FFF2-40B4-BE49-F238E27FC236}">
                <a16:creationId xmlns:a16="http://schemas.microsoft.com/office/drawing/2014/main" id="{FA5C5D54-7BB7-AA98-3B81-E5B5BC1472D1}"/>
              </a:ext>
            </a:extLst>
          </p:cNvPr>
          <p:cNvPicPr>
            <a:picLocks noChangeAspect="1"/>
          </p:cNvPicPr>
          <p:nvPr/>
        </p:nvPicPr>
        <p:blipFill>
          <a:blip r:embed="rId9"/>
          <a:stretch>
            <a:fillRect/>
          </a:stretch>
        </p:blipFill>
        <p:spPr>
          <a:xfrm>
            <a:off x="516747" y="3745825"/>
            <a:ext cx="244781" cy="195140"/>
          </a:xfrm>
          <a:prstGeom prst="rect">
            <a:avLst/>
          </a:prstGeom>
        </p:spPr>
      </p:pic>
      <p:pic>
        <p:nvPicPr>
          <p:cNvPr id="11" name="Image 10">
            <a:extLst>
              <a:ext uri="{FF2B5EF4-FFF2-40B4-BE49-F238E27FC236}">
                <a16:creationId xmlns:a16="http://schemas.microsoft.com/office/drawing/2014/main" id="{775519B7-C916-0D52-85D5-AA5D90AAAF6D}"/>
              </a:ext>
            </a:extLst>
          </p:cNvPr>
          <p:cNvPicPr>
            <a:picLocks noChangeAspect="1"/>
          </p:cNvPicPr>
          <p:nvPr/>
        </p:nvPicPr>
        <p:blipFill>
          <a:blip r:embed="rId10"/>
          <a:stretch>
            <a:fillRect/>
          </a:stretch>
        </p:blipFill>
        <p:spPr>
          <a:xfrm>
            <a:off x="489003" y="3979058"/>
            <a:ext cx="270089" cy="301450"/>
          </a:xfrm>
          <a:prstGeom prst="rect">
            <a:avLst/>
          </a:prstGeom>
        </p:spPr>
      </p:pic>
      <p:pic>
        <p:nvPicPr>
          <p:cNvPr id="3" name="Google Shape;56;p13">
            <a:extLst>
              <a:ext uri="{FF2B5EF4-FFF2-40B4-BE49-F238E27FC236}">
                <a16:creationId xmlns:a16="http://schemas.microsoft.com/office/drawing/2014/main" id="{BFFD3420-D88A-A921-E9D6-F71B0A910FDD}"/>
              </a:ext>
            </a:extLst>
          </p:cNvPr>
          <p:cNvPicPr preferRelativeResize="0"/>
          <p:nvPr/>
        </p:nvPicPr>
        <p:blipFill>
          <a:blip r:embed="rId11"/>
          <a:srcRect t="5161"/>
          <a:stretch/>
        </p:blipFill>
        <p:spPr>
          <a:xfrm>
            <a:off x="7462656" y="38494"/>
            <a:ext cx="1141224" cy="1082321"/>
          </a:xfrm>
          <a:prstGeom prst="rect">
            <a:avLst/>
          </a:prstGeom>
          <a:noFill/>
          <a:ln>
            <a:noFill/>
          </a:ln>
        </p:spPr>
      </p:pic>
    </p:spTree>
    <p:extLst>
      <p:ext uri="{BB962C8B-B14F-4D97-AF65-F5344CB8AC3E}">
        <p14:creationId xmlns:p14="http://schemas.microsoft.com/office/powerpoint/2010/main" val="100937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1800" noProof="0" dirty="0">
                <a:solidFill>
                  <a:srgbClr val="1155CC"/>
                </a:solidFill>
                <a:latin typeface="Helvetica Neue"/>
                <a:ea typeface="Helvetica Neue"/>
                <a:cs typeface="Helvetica Neue"/>
                <a:sym typeface="Helvetica Neue"/>
              </a:rPr>
              <a:t>2. Outpatient clinic with separate clinic hours for anaphylaxis patients headed by expert</a:t>
            </a:r>
          </a:p>
        </p:txBody>
      </p:sp>
      <p:sp>
        <p:nvSpPr>
          <p:cNvPr id="94" name="Google Shape;94;p17"/>
          <p:cNvSpPr txBox="1">
            <a:spLocks noGrp="1"/>
          </p:cNvSpPr>
          <p:nvPr>
            <p:ph type="body" idx="1"/>
          </p:nvPr>
        </p:nvSpPr>
        <p:spPr>
          <a:xfrm>
            <a:off x="569900" y="762550"/>
            <a:ext cx="7715700" cy="591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kern="0" noProof="0" dirty="0">
                <a:solidFill>
                  <a:srgbClr val="000000"/>
                </a:solidFill>
                <a:effectLst/>
                <a:latin typeface="Helvetica Neue" panose="020B0604020202020204" charset="0"/>
                <a:ea typeface="Calibri" panose="020F0502020204030204" pitchFamily="34" charset="0"/>
              </a:rPr>
              <a:t>Center needs to have designated and expert leadership (experienced specialist physician) and to offer a minimum number of consultation hours per week exclusive for patients with anaphylaxis and food allergy </a:t>
            </a:r>
            <a:endParaRPr lang="en-US" sz="1000" noProof="0" dirty="0">
              <a:solidFill>
                <a:schemeClr val="dk1"/>
              </a:solidFill>
              <a:latin typeface="Helvetica Neue" panose="020B0604020202020204" charset="0"/>
              <a:ea typeface="Helvetica Neue"/>
              <a:cs typeface="Helvetica Neue"/>
              <a:sym typeface="Helvetica Neue"/>
            </a:endParaRPr>
          </a:p>
        </p:txBody>
      </p:sp>
      <p:sp>
        <p:nvSpPr>
          <p:cNvPr id="95" name="Google Shape;95;p17"/>
          <p:cNvSpPr/>
          <p:nvPr/>
        </p:nvSpPr>
        <p:spPr>
          <a:xfrm>
            <a:off x="7175075" y="17936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96" name="Google Shape;96;p17"/>
          <p:cNvSpPr/>
          <p:nvPr/>
        </p:nvSpPr>
        <p:spPr>
          <a:xfrm>
            <a:off x="7175075" y="20980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97" name="Google Shape;97;p17"/>
          <p:cNvSpPr txBox="1"/>
          <p:nvPr/>
        </p:nvSpPr>
        <p:spPr>
          <a:xfrm>
            <a:off x="5638800" y="16006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98" name="Google Shape;98;p17"/>
          <p:cNvSpPr/>
          <p:nvPr/>
        </p:nvSpPr>
        <p:spPr>
          <a:xfrm>
            <a:off x="6198600" y="2133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99" name="Google Shape;99;p17"/>
          <p:cNvSpPr/>
          <p:nvPr/>
        </p:nvSpPr>
        <p:spPr>
          <a:xfrm>
            <a:off x="6198600" y="1791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00" name="Google Shape;100;p17"/>
          <p:cNvSpPr txBox="1"/>
          <p:nvPr/>
        </p:nvSpPr>
        <p:spPr>
          <a:xfrm>
            <a:off x="5638800" y="19427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01" name="Google Shape;101;p17"/>
          <p:cNvSpPr txBox="1"/>
          <p:nvPr/>
        </p:nvSpPr>
        <p:spPr>
          <a:xfrm>
            <a:off x="6655800" y="19071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02" name="Google Shape;102;p17"/>
          <p:cNvSpPr txBox="1"/>
          <p:nvPr/>
        </p:nvSpPr>
        <p:spPr>
          <a:xfrm>
            <a:off x="6655800" y="16027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03" name="Google Shape;103;p17"/>
          <p:cNvSpPr txBox="1"/>
          <p:nvPr/>
        </p:nvSpPr>
        <p:spPr>
          <a:xfrm>
            <a:off x="551350"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000" noProof="0" dirty="0">
                <a:solidFill>
                  <a:srgbClr val="1155CC"/>
                </a:solidFill>
                <a:latin typeface="Helvetica Neue"/>
                <a:ea typeface="Helvetica Neue"/>
                <a:cs typeface="Helvetica Neue"/>
                <a:sym typeface="Helvetica Neue"/>
              </a:rPr>
              <a:t>Which days ?</a:t>
            </a:r>
          </a:p>
          <a:p>
            <a:pPr marL="0" lvl="0" indent="0" algn="l" rtl="0">
              <a:lnSpc>
                <a:spcPct val="115000"/>
              </a:lnSpc>
              <a:spcBef>
                <a:spcPts val="120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1200"/>
              </a:spcAft>
              <a:buClr>
                <a:schemeClr val="dk1"/>
              </a:buClr>
              <a:buSzPts val="1100"/>
              <a:buFont typeface="Arial"/>
              <a:buNone/>
            </a:pPr>
            <a:endParaRPr lang="en-US" noProof="0" dirty="0">
              <a:latin typeface="Helvetica Neue"/>
              <a:ea typeface="Helvetica Neue"/>
              <a:cs typeface="Helvetica Neue"/>
              <a:sym typeface="Helvetica Neue"/>
            </a:endParaRPr>
          </a:p>
        </p:txBody>
      </p:sp>
      <p:sp>
        <p:nvSpPr>
          <p:cNvPr id="104" name="Google Shape;104;p17"/>
          <p:cNvSpPr txBox="1"/>
          <p:nvPr/>
        </p:nvSpPr>
        <p:spPr>
          <a:xfrm>
            <a:off x="2108575"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000" noProof="0" dirty="0">
                <a:solidFill>
                  <a:srgbClr val="1155CC"/>
                </a:solidFill>
                <a:latin typeface="Helvetica Neue"/>
                <a:ea typeface="Helvetica Neue"/>
                <a:cs typeface="Helvetica Neue"/>
                <a:sym typeface="Helvetica Neue"/>
              </a:rPr>
              <a:t>Which hours?</a:t>
            </a:r>
          </a:p>
          <a:p>
            <a:pPr marL="0" lvl="0" indent="0" algn="l" rtl="0">
              <a:lnSpc>
                <a:spcPct val="115000"/>
              </a:lnSpc>
              <a:spcBef>
                <a:spcPts val="120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0"/>
              </a:spcAft>
              <a:buNone/>
            </a:pPr>
            <a:r>
              <a:rPr lang="en-US" sz="1000" noProof="0" dirty="0">
                <a:solidFill>
                  <a:schemeClr val="lt2"/>
                </a:solidFill>
                <a:latin typeface="Helvetica Neue"/>
                <a:ea typeface="Helvetica Neue"/>
                <a:cs typeface="Helvetica Neue"/>
                <a:sym typeface="Helvetica Neue"/>
              </a:rPr>
              <a:t>x</a:t>
            </a:r>
          </a:p>
          <a:p>
            <a:pPr marL="0" lvl="0" indent="0" algn="l" rtl="0">
              <a:lnSpc>
                <a:spcPct val="115000"/>
              </a:lnSpc>
              <a:spcBef>
                <a:spcPts val="1200"/>
              </a:spcBef>
              <a:spcAft>
                <a:spcPts val="1200"/>
              </a:spcAft>
              <a:buNone/>
            </a:pPr>
            <a:endParaRPr lang="en-US" noProof="0" dirty="0">
              <a:latin typeface="Helvetica Neue"/>
              <a:ea typeface="Helvetica Neue"/>
              <a:cs typeface="Helvetica Neue"/>
              <a:sym typeface="Helvetica Neue"/>
            </a:endParaRPr>
          </a:p>
        </p:txBody>
      </p:sp>
      <p:sp>
        <p:nvSpPr>
          <p:cNvPr id="105" name="Google Shape;105;p17"/>
          <p:cNvSpPr txBox="1"/>
          <p:nvPr/>
        </p:nvSpPr>
        <p:spPr>
          <a:xfrm>
            <a:off x="4239800" y="2570675"/>
            <a:ext cx="4506300" cy="2609915"/>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000" noProof="0" dirty="0">
                <a:solidFill>
                  <a:srgbClr val="1155CC"/>
                </a:solidFill>
                <a:latin typeface="Helvetica Neue"/>
                <a:ea typeface="Helvetica Neue"/>
                <a:cs typeface="Helvetica Neue"/>
                <a:sym typeface="Helvetica Neue"/>
              </a:rPr>
              <a:t>Name(s) of physicians who work in the anaphylaxis clinic:</a:t>
            </a:r>
          </a:p>
          <a:p>
            <a:pPr marL="457200" lvl="0" indent="-292100" algn="l" rtl="0">
              <a:lnSpc>
                <a:spcPct val="200000"/>
              </a:lnSpc>
              <a:spcBef>
                <a:spcPts val="1200"/>
              </a:spcBef>
              <a:spcAft>
                <a:spcPts val="0"/>
              </a:spcAft>
              <a:buClr>
                <a:srgbClr val="1155CC"/>
              </a:buClr>
              <a:buSzPts val="1000"/>
              <a:buFont typeface="Helvetica Neue"/>
              <a:buAutoNum type="arabicPeriod"/>
            </a:pPr>
            <a:r>
              <a:rPr lang="en-US" sz="1000" noProof="0" dirty="0">
                <a:solidFill>
                  <a:srgbClr val="1155CC"/>
                </a:solidFill>
                <a:latin typeface="Helvetica Neue"/>
                <a:ea typeface="Helvetica Neue"/>
                <a:cs typeface="Helvetica Neue"/>
                <a:sym typeface="Helvetica Neue"/>
              </a:rPr>
              <a:t>name</a:t>
            </a:r>
          </a:p>
          <a:p>
            <a:pPr marL="457200" lvl="0" indent="-292100" algn="l" rtl="0">
              <a:lnSpc>
                <a:spcPct val="200000"/>
              </a:lnSpc>
              <a:spcBef>
                <a:spcPts val="0"/>
              </a:spcBef>
              <a:spcAft>
                <a:spcPts val="0"/>
              </a:spcAft>
              <a:buClr>
                <a:srgbClr val="1155CC"/>
              </a:buClr>
              <a:buSzPts val="1000"/>
              <a:buFont typeface="Helvetica Neue"/>
              <a:buAutoNum type="arabicPeriod"/>
            </a:pPr>
            <a:r>
              <a:rPr lang="en-US" sz="1000" noProof="0" dirty="0">
                <a:solidFill>
                  <a:srgbClr val="1155CC"/>
                </a:solidFill>
                <a:latin typeface="Helvetica Neue"/>
                <a:ea typeface="Helvetica Neue"/>
                <a:cs typeface="Helvetica Neue"/>
                <a:sym typeface="Helvetica Neue"/>
              </a:rPr>
              <a:t>name</a:t>
            </a:r>
          </a:p>
          <a:p>
            <a:pPr marL="457200" lvl="0" indent="-292100" algn="l" rtl="0">
              <a:lnSpc>
                <a:spcPct val="200000"/>
              </a:lnSpc>
              <a:spcBef>
                <a:spcPts val="0"/>
              </a:spcBef>
              <a:spcAft>
                <a:spcPts val="0"/>
              </a:spcAft>
              <a:buClr>
                <a:srgbClr val="1155CC"/>
              </a:buClr>
              <a:buSzPts val="1000"/>
              <a:buFont typeface="Helvetica Neue"/>
              <a:buAutoNum type="arabicPeriod"/>
            </a:pPr>
            <a:r>
              <a:rPr lang="en-US" sz="1000" noProof="0" dirty="0">
                <a:solidFill>
                  <a:srgbClr val="1155CC"/>
                </a:solidFill>
                <a:latin typeface="Helvetica Neue"/>
                <a:ea typeface="Helvetica Neue"/>
                <a:cs typeface="Helvetica Neue"/>
                <a:sym typeface="Helvetica Neue"/>
              </a:rPr>
              <a:t>name</a:t>
            </a:r>
          </a:p>
          <a:p>
            <a:pPr marL="457200" lvl="0" indent="-292100" algn="l" rtl="0">
              <a:lnSpc>
                <a:spcPct val="200000"/>
              </a:lnSpc>
              <a:spcBef>
                <a:spcPts val="0"/>
              </a:spcBef>
              <a:spcAft>
                <a:spcPts val="0"/>
              </a:spcAft>
              <a:buClr>
                <a:srgbClr val="1155CC"/>
              </a:buClr>
              <a:buSzPts val="1000"/>
              <a:buFont typeface="Helvetica Neue"/>
              <a:buAutoNum type="arabicPeriod"/>
            </a:pPr>
            <a:r>
              <a:rPr lang="en-US" sz="1000" noProof="0" dirty="0">
                <a:solidFill>
                  <a:srgbClr val="1155CC"/>
                </a:solidFill>
                <a:latin typeface="Helvetica Neue"/>
                <a:ea typeface="Helvetica Neue"/>
                <a:cs typeface="Helvetica Neue"/>
                <a:sym typeface="Helvetica Neue"/>
              </a:rPr>
              <a:t>name</a:t>
            </a:r>
          </a:p>
          <a:p>
            <a:pPr marL="457200" lvl="0" indent="-292100" algn="l" rtl="0">
              <a:lnSpc>
                <a:spcPct val="200000"/>
              </a:lnSpc>
              <a:spcBef>
                <a:spcPts val="0"/>
              </a:spcBef>
              <a:spcAft>
                <a:spcPts val="0"/>
              </a:spcAft>
              <a:buClr>
                <a:srgbClr val="1155CC"/>
              </a:buClr>
              <a:buSzPts val="1000"/>
              <a:buFont typeface="Helvetica Neue"/>
              <a:buAutoNum type="arabicPeriod"/>
            </a:pPr>
            <a:r>
              <a:rPr lang="en-US" sz="1000" noProof="0" dirty="0">
                <a:solidFill>
                  <a:srgbClr val="1155CC"/>
                </a:solidFill>
                <a:latin typeface="Helvetica Neue"/>
                <a:ea typeface="Helvetica Neue"/>
                <a:cs typeface="Helvetica Neue"/>
                <a:sym typeface="Helvetica Neue"/>
              </a:rPr>
              <a:t>name</a:t>
            </a:r>
          </a:p>
          <a:p>
            <a:pPr marL="0" lvl="0" indent="0" algn="l" rtl="0">
              <a:lnSpc>
                <a:spcPct val="115000"/>
              </a:lnSpc>
              <a:spcBef>
                <a:spcPts val="1200"/>
              </a:spcBef>
              <a:spcAft>
                <a:spcPts val="1200"/>
              </a:spcAft>
              <a:buNone/>
            </a:pPr>
            <a:endParaRPr lang="en-US" noProof="0" dirty="0">
              <a:latin typeface="Helvetica Neue"/>
              <a:ea typeface="Helvetica Neue"/>
              <a:cs typeface="Helvetica Neue"/>
              <a:sym typeface="Helvetica Neue"/>
            </a:endParaRPr>
          </a:p>
        </p:txBody>
      </p:sp>
      <p:sp>
        <p:nvSpPr>
          <p:cNvPr id="106" name="Google Shape;106;p17"/>
          <p:cNvSpPr txBox="1"/>
          <p:nvPr/>
        </p:nvSpPr>
        <p:spPr>
          <a:xfrm>
            <a:off x="569899" y="1327300"/>
            <a:ext cx="5004125" cy="14311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Deliverable:</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Lead by experienced physician (board certified specialist)?</a:t>
            </a:r>
          </a:p>
          <a:p>
            <a:pPr marL="0" lvl="0" indent="0" algn="l" rtl="0">
              <a:lnSpc>
                <a:spcPct val="115000"/>
              </a:lnSpc>
              <a:spcBef>
                <a:spcPts val="1200"/>
              </a:spcBef>
              <a:spcAft>
                <a:spcPts val="120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Do you have ≥20h / week of dedicated </a:t>
            </a:r>
            <a:r>
              <a:rPr lang="en-US" sz="1000" dirty="0">
                <a:solidFill>
                  <a:schemeClr val="dk1"/>
                </a:solidFill>
                <a:latin typeface="Helvetica Neue"/>
                <a:sym typeface="Helvetica Neue"/>
              </a:rPr>
              <a:t>food allergy &amp; </a:t>
            </a:r>
            <a:r>
              <a:rPr lang="en-US" sz="1000" dirty="0">
                <a:solidFill>
                  <a:schemeClr val="dk1"/>
                </a:solidFill>
                <a:latin typeface="Helvetica Neue"/>
              </a:rPr>
              <a:t>anaphylaxis</a:t>
            </a:r>
            <a:r>
              <a:rPr lang="en-US" sz="1000" dirty="0">
                <a:solidFill>
                  <a:schemeClr val="dk1"/>
                </a:solidFill>
                <a:latin typeface="Helvetica Neue"/>
                <a:sym typeface="Helvetica Neue"/>
              </a:rPr>
              <a:t> </a:t>
            </a:r>
            <a:r>
              <a:rPr lang="en-US" sz="1000" noProof="0" dirty="0">
                <a:solidFill>
                  <a:schemeClr val="dk1"/>
                </a:solidFill>
                <a:latin typeface="Helvetica Neue"/>
                <a:ea typeface="Helvetica Neue"/>
                <a:cs typeface="Helvetica Neue"/>
                <a:sym typeface="Helvetica Neue"/>
              </a:rPr>
              <a:t>clinic (physician contact time)?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title"/>
          </p:nvPr>
        </p:nvSpPr>
        <p:spPr>
          <a:xfrm>
            <a:off x="356475" y="2571750"/>
            <a:ext cx="8520600" cy="145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Date of application:</a:t>
            </a:r>
            <a:r>
              <a:rPr lang="en-US" noProof="0" dirty="0"/>
              <a:t> </a:t>
            </a:r>
          </a:p>
          <a:p>
            <a:pPr marL="0" lvl="0" indent="0" algn="l" rtl="0">
              <a:spcBef>
                <a:spcPts val="0"/>
              </a:spcBef>
              <a:spcAft>
                <a:spcPts val="0"/>
              </a:spcAft>
              <a:buNone/>
            </a:pPr>
            <a:endParaRPr lang="en-US" noProof="0" dirty="0"/>
          </a:p>
          <a:p>
            <a:pPr marL="0" lvl="0" indent="0" algn="l" rtl="0">
              <a:spcBef>
                <a:spcPts val="0"/>
              </a:spcBef>
              <a:spcAft>
                <a:spcPts val="0"/>
              </a:spcAft>
              <a:buNone/>
            </a:pPr>
            <a:r>
              <a:rPr lang="en-US" sz="1400" noProof="0" dirty="0"/>
              <a:t>DD/MM/YYYY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noProof="0" dirty="0">
                <a:solidFill>
                  <a:srgbClr val="1155CC"/>
                </a:solidFill>
                <a:latin typeface="Helvetica Neue"/>
                <a:ea typeface="Helvetica Neue"/>
                <a:cs typeface="Helvetica Neue"/>
                <a:sym typeface="Helvetica Neue"/>
              </a:rPr>
              <a:t>3. Open to children and adult patients</a:t>
            </a:r>
          </a:p>
        </p:txBody>
      </p:sp>
      <p:sp>
        <p:nvSpPr>
          <p:cNvPr id="112" name="Google Shape;112;p18"/>
          <p:cNvSpPr txBox="1">
            <a:spLocks noGrp="1"/>
          </p:cNvSpPr>
          <p:nvPr>
            <p:ph type="body" idx="1"/>
          </p:nvPr>
        </p:nvSpPr>
        <p:spPr>
          <a:xfrm>
            <a:off x="623400" y="831200"/>
            <a:ext cx="8520600" cy="34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900" noProof="0" dirty="0">
                <a:solidFill>
                  <a:schemeClr val="dk1"/>
                </a:solidFill>
                <a:latin typeface="Helvetica Neue"/>
                <a:ea typeface="Helvetica Neue"/>
                <a:cs typeface="Helvetica Neue"/>
                <a:sym typeface="Helvetica Neue"/>
              </a:rPr>
              <a:t>Centers need to be able to provide care for pediatric and or adult anaphylactic patients, either by center staff and/or by affiliated specialists </a:t>
            </a:r>
            <a:endParaRPr lang="en-US" sz="900" noProof="0" dirty="0">
              <a:latin typeface="Helvetica Neue"/>
              <a:ea typeface="Helvetica Neue"/>
              <a:cs typeface="Helvetica Neue"/>
              <a:sym typeface="Helvetica Neue"/>
            </a:endParaRPr>
          </a:p>
        </p:txBody>
      </p:sp>
      <p:sp>
        <p:nvSpPr>
          <p:cNvPr id="113" name="Google Shape;113;p18"/>
          <p:cNvSpPr txBox="1"/>
          <p:nvPr/>
        </p:nvSpPr>
        <p:spPr>
          <a:xfrm>
            <a:off x="623400" y="1502438"/>
            <a:ext cx="464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Is there evidence that pediatric and/or adult anaphylaxis patients are provided with state-of-the-art care?</a:t>
            </a:r>
            <a:endParaRPr lang="en-US" noProof="0" dirty="0">
              <a:solidFill>
                <a:schemeClr val="dk1"/>
              </a:solidFill>
              <a:latin typeface="Helvetica Neue"/>
              <a:ea typeface="Helvetica Neue"/>
              <a:cs typeface="Helvetica Neue"/>
              <a:sym typeface="Helvetica Neue"/>
            </a:endParaRPr>
          </a:p>
        </p:txBody>
      </p:sp>
      <p:sp>
        <p:nvSpPr>
          <p:cNvPr id="114" name="Google Shape;114;p18"/>
          <p:cNvSpPr txBox="1"/>
          <p:nvPr/>
        </p:nvSpPr>
        <p:spPr>
          <a:xfrm>
            <a:off x="623400" y="2110100"/>
            <a:ext cx="42999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000" noProof="0" dirty="0">
                <a:solidFill>
                  <a:schemeClr val="dk1"/>
                </a:solidFill>
                <a:latin typeface="Helvetica Neue"/>
                <a:ea typeface="Helvetica Neue"/>
                <a:cs typeface="Helvetica Neue"/>
                <a:sym typeface="Helvetica Neue"/>
              </a:rPr>
              <a:t>Are your </a:t>
            </a:r>
            <a:r>
              <a:rPr lang="en-US" sz="1000" noProof="0" dirty="0">
                <a:solidFill>
                  <a:schemeClr val="tx1"/>
                </a:solidFill>
                <a:latin typeface="Helvetica Neue"/>
                <a:ea typeface="Helvetica Neue"/>
                <a:cs typeface="Helvetica Neue"/>
                <a:sym typeface="Helvetica Neue"/>
              </a:rPr>
              <a:t>anaphylactic  patients' adults?</a:t>
            </a:r>
          </a:p>
          <a:p>
            <a:pPr marL="0" lvl="0" indent="0" algn="l" rtl="0">
              <a:lnSpc>
                <a:spcPct val="200000"/>
              </a:lnSpc>
              <a:spcBef>
                <a:spcPts val="0"/>
              </a:spcBef>
              <a:spcAft>
                <a:spcPts val="0"/>
              </a:spcAft>
              <a:buNone/>
            </a:pPr>
            <a:r>
              <a:rPr lang="en-US" sz="1000" noProof="0" dirty="0">
                <a:solidFill>
                  <a:schemeClr val="tx1"/>
                </a:solidFill>
                <a:latin typeface="Helvetica Neue"/>
                <a:ea typeface="Helvetica Neue"/>
                <a:cs typeface="Helvetica Neue"/>
                <a:sym typeface="Helvetica Neue"/>
              </a:rPr>
              <a:t>Are your anaphylactic  patients' </a:t>
            </a:r>
            <a:r>
              <a:rPr lang="en-US" sz="1000" noProof="0" dirty="0">
                <a:solidFill>
                  <a:schemeClr val="dk1"/>
                </a:solidFill>
                <a:latin typeface="Helvetica Neue"/>
                <a:ea typeface="Helvetica Neue"/>
                <a:cs typeface="Helvetica Neue"/>
                <a:sym typeface="Helvetica Neue"/>
              </a:rPr>
              <a:t>children?</a:t>
            </a:r>
          </a:p>
        </p:txBody>
      </p:sp>
      <p:sp>
        <p:nvSpPr>
          <p:cNvPr id="115" name="Google Shape;115;p18"/>
          <p:cNvSpPr/>
          <p:nvPr/>
        </p:nvSpPr>
        <p:spPr>
          <a:xfrm>
            <a:off x="7206570" y="163308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16" name="Google Shape;116;p18"/>
          <p:cNvSpPr txBox="1"/>
          <p:nvPr/>
        </p:nvSpPr>
        <p:spPr>
          <a:xfrm>
            <a:off x="5618320" y="145072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17" name="Google Shape;117;p18"/>
          <p:cNvSpPr/>
          <p:nvPr/>
        </p:nvSpPr>
        <p:spPr>
          <a:xfrm>
            <a:off x="6246257" y="162556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18" name="Google Shape;118;p18"/>
          <p:cNvSpPr txBox="1"/>
          <p:nvPr/>
        </p:nvSpPr>
        <p:spPr>
          <a:xfrm>
            <a:off x="6687295" y="145072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19" name="Google Shape;119;p18"/>
          <p:cNvSpPr/>
          <p:nvPr/>
        </p:nvSpPr>
        <p:spPr>
          <a:xfrm>
            <a:off x="7218951" y="223380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0" name="Google Shape;120;p18"/>
          <p:cNvSpPr txBox="1"/>
          <p:nvPr/>
        </p:nvSpPr>
        <p:spPr>
          <a:xfrm>
            <a:off x="5635862" y="20922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21" name="Google Shape;121;p18"/>
          <p:cNvSpPr/>
          <p:nvPr/>
        </p:nvSpPr>
        <p:spPr>
          <a:xfrm>
            <a:off x="6258045" y="226319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2" name="Google Shape;122;p18"/>
          <p:cNvSpPr txBox="1"/>
          <p:nvPr/>
        </p:nvSpPr>
        <p:spPr>
          <a:xfrm>
            <a:off x="6733664" y="209228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23" name="Google Shape;123;p18"/>
          <p:cNvSpPr/>
          <p:nvPr/>
        </p:nvSpPr>
        <p:spPr>
          <a:xfrm>
            <a:off x="7218951" y="265126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4" name="Google Shape;124;p18"/>
          <p:cNvSpPr txBox="1"/>
          <p:nvPr/>
        </p:nvSpPr>
        <p:spPr>
          <a:xfrm>
            <a:off x="5632722" y="24574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25" name="Google Shape;125;p18"/>
          <p:cNvSpPr/>
          <p:nvPr/>
        </p:nvSpPr>
        <p:spPr>
          <a:xfrm>
            <a:off x="6258045" y="262681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6" name="Google Shape;126;p18"/>
          <p:cNvSpPr txBox="1"/>
          <p:nvPr/>
        </p:nvSpPr>
        <p:spPr>
          <a:xfrm>
            <a:off x="6752070" y="24574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27" name="Google Shape;127;p18"/>
          <p:cNvSpPr txBox="1"/>
          <p:nvPr/>
        </p:nvSpPr>
        <p:spPr>
          <a:xfrm>
            <a:off x="623400" y="1179500"/>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Deliverables:</a:t>
            </a:r>
            <a:endParaRPr lang="en-US" noProof="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142D96E8-436E-2911-6726-57C7CCE202D9}"/>
            </a:ext>
          </a:extLst>
        </p:cNvPr>
        <p:cNvGrpSpPr/>
        <p:nvPr/>
      </p:nvGrpSpPr>
      <p:grpSpPr>
        <a:xfrm>
          <a:off x="0" y="0"/>
          <a:ext cx="0" cy="0"/>
          <a:chOff x="0" y="0"/>
          <a:chExt cx="0" cy="0"/>
        </a:xfrm>
      </p:grpSpPr>
      <p:sp>
        <p:nvSpPr>
          <p:cNvPr id="111" name="Google Shape;111;p18">
            <a:extLst>
              <a:ext uri="{FF2B5EF4-FFF2-40B4-BE49-F238E27FC236}">
                <a16:creationId xmlns:a16="http://schemas.microsoft.com/office/drawing/2014/main" id="{FABEDA31-FCB5-1B33-1F84-D0FCEE35C49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dirty="0">
                <a:solidFill>
                  <a:srgbClr val="1155CC"/>
                </a:solidFill>
                <a:latin typeface="Helvetica Neue"/>
                <a:ea typeface="Helvetica Neue"/>
                <a:cs typeface="Helvetica Neue"/>
                <a:sym typeface="Helvetica Neue"/>
              </a:rPr>
              <a:t>4</a:t>
            </a:r>
            <a:r>
              <a:rPr lang="en-US" sz="1600" noProof="0" dirty="0">
                <a:solidFill>
                  <a:srgbClr val="1155CC"/>
                </a:solidFill>
                <a:latin typeface="Helvetica Neue"/>
                <a:ea typeface="Helvetica Neue"/>
                <a:cs typeface="Helvetica Neue"/>
                <a:sym typeface="Helvetica Neue"/>
              </a:rPr>
              <a:t>. </a:t>
            </a:r>
            <a:r>
              <a:rPr lang="en-US" sz="1600" dirty="0">
                <a:solidFill>
                  <a:srgbClr val="1155CC"/>
                </a:solidFill>
                <a:latin typeface="Helvetica Neue"/>
              </a:rPr>
              <a:t>Patient demographics</a:t>
            </a:r>
            <a:endParaRPr lang="en-US" sz="1600" dirty="0">
              <a:solidFill>
                <a:srgbClr val="1155CC"/>
              </a:solidFill>
              <a:latin typeface="Helvetica Neue"/>
              <a:sym typeface="Helvetica Neue"/>
            </a:endParaRPr>
          </a:p>
        </p:txBody>
      </p:sp>
      <p:sp>
        <p:nvSpPr>
          <p:cNvPr id="112" name="Google Shape;112;p18">
            <a:extLst>
              <a:ext uri="{FF2B5EF4-FFF2-40B4-BE49-F238E27FC236}">
                <a16:creationId xmlns:a16="http://schemas.microsoft.com/office/drawing/2014/main" id="{CE516660-ABAC-5691-3AE4-B2B241BC3139}"/>
              </a:ext>
            </a:extLst>
          </p:cNvPr>
          <p:cNvSpPr txBox="1">
            <a:spLocks noGrp="1"/>
          </p:cNvSpPr>
          <p:nvPr>
            <p:ph type="body" idx="1"/>
          </p:nvPr>
        </p:nvSpPr>
        <p:spPr>
          <a:xfrm>
            <a:off x="623400" y="831200"/>
            <a:ext cx="8520600" cy="492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Centers need to provide data on existing patient demographics, e.g., number of patients, age cohorts, ethnicity, sex, allergies, related diseases etc. as this data is especially important information for clinical trials</a:t>
            </a:r>
            <a:endParaRPr lang="en-US" sz="1000" noProof="0" dirty="0">
              <a:latin typeface="Helvetica Neue"/>
              <a:ea typeface="Helvetica Neue"/>
              <a:cs typeface="Helvetica Neue"/>
              <a:sym typeface="Helvetica Neue"/>
            </a:endParaRPr>
          </a:p>
        </p:txBody>
      </p:sp>
      <p:sp>
        <p:nvSpPr>
          <p:cNvPr id="113" name="Google Shape;113;p18">
            <a:extLst>
              <a:ext uri="{FF2B5EF4-FFF2-40B4-BE49-F238E27FC236}">
                <a16:creationId xmlns:a16="http://schemas.microsoft.com/office/drawing/2014/main" id="{E77CFB4C-11E4-E2AF-32C1-EF43FBDE05A1}"/>
              </a:ext>
            </a:extLst>
          </p:cNvPr>
          <p:cNvSpPr txBox="1"/>
          <p:nvPr/>
        </p:nvSpPr>
        <p:spPr>
          <a:xfrm>
            <a:off x="1456438" y="1417706"/>
            <a:ext cx="46452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noProof="0" dirty="0">
                <a:solidFill>
                  <a:schemeClr val="dk1"/>
                </a:solidFill>
                <a:latin typeface="Helvetica Neue"/>
                <a:ea typeface="Helvetica Neue"/>
                <a:cs typeface="Helvetica Neue"/>
                <a:sym typeface="Helvetica Neue"/>
              </a:rPr>
              <a:t>Please provide an average breakdown by age percentage:</a:t>
            </a:r>
            <a:endParaRPr lang="en-US" noProof="0" dirty="0">
              <a:solidFill>
                <a:schemeClr val="dk1"/>
              </a:solidFill>
              <a:latin typeface="Helvetica Neue"/>
              <a:ea typeface="Helvetica Neue"/>
              <a:cs typeface="Helvetica Neue"/>
              <a:sym typeface="Helvetica Neue"/>
            </a:endParaRPr>
          </a:p>
        </p:txBody>
      </p:sp>
      <p:sp>
        <p:nvSpPr>
          <p:cNvPr id="114" name="Google Shape;114;p18">
            <a:extLst>
              <a:ext uri="{FF2B5EF4-FFF2-40B4-BE49-F238E27FC236}">
                <a16:creationId xmlns:a16="http://schemas.microsoft.com/office/drawing/2014/main" id="{7537784A-736E-6FA9-2FA7-6E59EED456FE}"/>
              </a:ext>
            </a:extLst>
          </p:cNvPr>
          <p:cNvSpPr txBox="1"/>
          <p:nvPr/>
        </p:nvSpPr>
        <p:spPr>
          <a:xfrm>
            <a:off x="583800" y="1680534"/>
            <a:ext cx="4299900" cy="52319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1100" dirty="0"/>
              <a:t>How many patients are treated annually by age cohort </a:t>
            </a:r>
            <a:r>
              <a:rPr lang="en-US" sz="1100" dirty="0">
                <a:solidFill>
                  <a:schemeClr val="tx1"/>
                </a:solidFill>
              </a:rPr>
              <a:t>and sex?</a:t>
            </a:r>
          </a:p>
        </p:txBody>
      </p:sp>
      <p:sp>
        <p:nvSpPr>
          <p:cNvPr id="119" name="Google Shape;119;p18">
            <a:extLst>
              <a:ext uri="{FF2B5EF4-FFF2-40B4-BE49-F238E27FC236}">
                <a16:creationId xmlns:a16="http://schemas.microsoft.com/office/drawing/2014/main" id="{6F59B672-AE24-5B29-405C-1446419C5033}"/>
              </a:ext>
            </a:extLst>
          </p:cNvPr>
          <p:cNvSpPr/>
          <p:nvPr/>
        </p:nvSpPr>
        <p:spPr>
          <a:xfrm>
            <a:off x="7655859" y="32006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0" name="Google Shape;120;p18">
            <a:extLst>
              <a:ext uri="{FF2B5EF4-FFF2-40B4-BE49-F238E27FC236}">
                <a16:creationId xmlns:a16="http://schemas.microsoft.com/office/drawing/2014/main" id="{49714D23-F566-1421-E375-34993FF63E4B}"/>
              </a:ext>
            </a:extLst>
          </p:cNvPr>
          <p:cNvSpPr txBox="1"/>
          <p:nvPr/>
        </p:nvSpPr>
        <p:spPr>
          <a:xfrm>
            <a:off x="7088005" y="301489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21" name="Google Shape;121;p18">
            <a:extLst>
              <a:ext uri="{FF2B5EF4-FFF2-40B4-BE49-F238E27FC236}">
                <a16:creationId xmlns:a16="http://schemas.microsoft.com/office/drawing/2014/main" id="{FC49C9DA-9398-95AC-334F-5F407CC14BBC}"/>
              </a:ext>
            </a:extLst>
          </p:cNvPr>
          <p:cNvSpPr/>
          <p:nvPr/>
        </p:nvSpPr>
        <p:spPr>
          <a:xfrm>
            <a:off x="8516812" y="28575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2" name="Google Shape;122;p18">
            <a:extLst>
              <a:ext uri="{FF2B5EF4-FFF2-40B4-BE49-F238E27FC236}">
                <a16:creationId xmlns:a16="http://schemas.microsoft.com/office/drawing/2014/main" id="{69BF0E69-9A2A-7AF8-A99D-78AEDDE632EE}"/>
              </a:ext>
            </a:extLst>
          </p:cNvPr>
          <p:cNvSpPr txBox="1"/>
          <p:nvPr/>
        </p:nvSpPr>
        <p:spPr>
          <a:xfrm>
            <a:off x="8062312" y="265567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23" name="Google Shape;123;p18">
            <a:extLst>
              <a:ext uri="{FF2B5EF4-FFF2-40B4-BE49-F238E27FC236}">
                <a16:creationId xmlns:a16="http://schemas.microsoft.com/office/drawing/2014/main" id="{71BD7F0D-9B29-33E7-3129-8DA8675F9FFE}"/>
              </a:ext>
            </a:extLst>
          </p:cNvPr>
          <p:cNvSpPr/>
          <p:nvPr/>
        </p:nvSpPr>
        <p:spPr>
          <a:xfrm>
            <a:off x="7655859" y="35537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4" name="Google Shape;124;p18">
            <a:extLst>
              <a:ext uri="{FF2B5EF4-FFF2-40B4-BE49-F238E27FC236}">
                <a16:creationId xmlns:a16="http://schemas.microsoft.com/office/drawing/2014/main" id="{CD73004C-081D-4873-AD41-4FB4586FA209}"/>
              </a:ext>
            </a:extLst>
          </p:cNvPr>
          <p:cNvSpPr txBox="1"/>
          <p:nvPr/>
        </p:nvSpPr>
        <p:spPr>
          <a:xfrm>
            <a:off x="7088005" y="337738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25" name="Google Shape;125;p18">
            <a:extLst>
              <a:ext uri="{FF2B5EF4-FFF2-40B4-BE49-F238E27FC236}">
                <a16:creationId xmlns:a16="http://schemas.microsoft.com/office/drawing/2014/main" id="{E49B2DE2-EC83-523E-3434-CD475306F540}"/>
              </a:ext>
            </a:extLst>
          </p:cNvPr>
          <p:cNvSpPr/>
          <p:nvPr/>
        </p:nvSpPr>
        <p:spPr>
          <a:xfrm>
            <a:off x="8524171" y="31765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26" name="Google Shape;126;p18">
            <a:extLst>
              <a:ext uri="{FF2B5EF4-FFF2-40B4-BE49-F238E27FC236}">
                <a16:creationId xmlns:a16="http://schemas.microsoft.com/office/drawing/2014/main" id="{156DB228-4341-616D-C29D-15CFEDE8ED2B}"/>
              </a:ext>
            </a:extLst>
          </p:cNvPr>
          <p:cNvSpPr txBox="1"/>
          <p:nvPr/>
        </p:nvSpPr>
        <p:spPr>
          <a:xfrm>
            <a:off x="8076444" y="33845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27" name="Google Shape;127;p18">
            <a:extLst>
              <a:ext uri="{FF2B5EF4-FFF2-40B4-BE49-F238E27FC236}">
                <a16:creationId xmlns:a16="http://schemas.microsoft.com/office/drawing/2014/main" id="{A658F033-9220-47DE-EAEE-CAB0BF18EAF9}"/>
              </a:ext>
            </a:extLst>
          </p:cNvPr>
          <p:cNvSpPr txBox="1"/>
          <p:nvPr/>
        </p:nvSpPr>
        <p:spPr>
          <a:xfrm>
            <a:off x="609494" y="1318998"/>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Deliverables:</a:t>
            </a:r>
            <a:endParaRPr lang="en-US" noProof="0" dirty="0"/>
          </a:p>
        </p:txBody>
      </p:sp>
      <p:sp>
        <p:nvSpPr>
          <p:cNvPr id="4" name="Google Shape;119;p18">
            <a:extLst>
              <a:ext uri="{FF2B5EF4-FFF2-40B4-BE49-F238E27FC236}">
                <a16:creationId xmlns:a16="http://schemas.microsoft.com/office/drawing/2014/main" id="{A2A5369C-9202-97A0-9488-30C78EB0AEF0}"/>
              </a:ext>
            </a:extLst>
          </p:cNvPr>
          <p:cNvSpPr/>
          <p:nvPr/>
        </p:nvSpPr>
        <p:spPr>
          <a:xfrm>
            <a:off x="7643827" y="189904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5" name="Google Shape;120;p18">
            <a:extLst>
              <a:ext uri="{FF2B5EF4-FFF2-40B4-BE49-F238E27FC236}">
                <a16:creationId xmlns:a16="http://schemas.microsoft.com/office/drawing/2014/main" id="{42B79D5A-64B8-1AB3-673F-EF59FC20030D}"/>
              </a:ext>
            </a:extLst>
          </p:cNvPr>
          <p:cNvSpPr txBox="1"/>
          <p:nvPr/>
        </p:nvSpPr>
        <p:spPr>
          <a:xfrm>
            <a:off x="7066769" y="172440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6" name="Google Shape;121;p18">
            <a:extLst>
              <a:ext uri="{FF2B5EF4-FFF2-40B4-BE49-F238E27FC236}">
                <a16:creationId xmlns:a16="http://schemas.microsoft.com/office/drawing/2014/main" id="{6D0669EA-BF55-8294-CA22-15AD9D806B82}"/>
              </a:ext>
            </a:extLst>
          </p:cNvPr>
          <p:cNvSpPr/>
          <p:nvPr/>
        </p:nvSpPr>
        <p:spPr>
          <a:xfrm>
            <a:off x="8524171" y="190732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7" name="Google Shape;122;p18">
            <a:extLst>
              <a:ext uri="{FF2B5EF4-FFF2-40B4-BE49-F238E27FC236}">
                <a16:creationId xmlns:a16="http://schemas.microsoft.com/office/drawing/2014/main" id="{D900D1BD-0F72-A84D-6160-FAD248F893B8}"/>
              </a:ext>
            </a:extLst>
          </p:cNvPr>
          <p:cNvSpPr txBox="1"/>
          <p:nvPr/>
        </p:nvSpPr>
        <p:spPr>
          <a:xfrm>
            <a:off x="8062312" y="1724404"/>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8" name="Google Shape;123;p18">
            <a:extLst>
              <a:ext uri="{FF2B5EF4-FFF2-40B4-BE49-F238E27FC236}">
                <a16:creationId xmlns:a16="http://schemas.microsoft.com/office/drawing/2014/main" id="{1970AE0E-B940-4FEA-ECBD-05882CDEFBB5}"/>
              </a:ext>
            </a:extLst>
          </p:cNvPr>
          <p:cNvSpPr/>
          <p:nvPr/>
        </p:nvSpPr>
        <p:spPr>
          <a:xfrm>
            <a:off x="7643827" y="2189730"/>
            <a:ext cx="133800" cy="15939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9" name="Google Shape;124;p18">
            <a:extLst>
              <a:ext uri="{FF2B5EF4-FFF2-40B4-BE49-F238E27FC236}">
                <a16:creationId xmlns:a16="http://schemas.microsoft.com/office/drawing/2014/main" id="{02F1BB5F-8363-98F4-68AA-DC7342E9C6C7}"/>
              </a:ext>
            </a:extLst>
          </p:cNvPr>
          <p:cNvSpPr txBox="1"/>
          <p:nvPr/>
        </p:nvSpPr>
        <p:spPr>
          <a:xfrm>
            <a:off x="7066769" y="2025567"/>
            <a:ext cx="454500" cy="37257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0" name="Google Shape;125;p18">
            <a:extLst>
              <a:ext uri="{FF2B5EF4-FFF2-40B4-BE49-F238E27FC236}">
                <a16:creationId xmlns:a16="http://schemas.microsoft.com/office/drawing/2014/main" id="{86FA9523-34AB-4A76-ADEB-6FDC5D87FE2B}"/>
              </a:ext>
            </a:extLst>
          </p:cNvPr>
          <p:cNvSpPr/>
          <p:nvPr/>
        </p:nvSpPr>
        <p:spPr>
          <a:xfrm>
            <a:off x="8516812" y="218080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1" name="Google Shape;126;p18">
            <a:extLst>
              <a:ext uri="{FF2B5EF4-FFF2-40B4-BE49-F238E27FC236}">
                <a16:creationId xmlns:a16="http://schemas.microsoft.com/office/drawing/2014/main" id="{A554441A-5E89-4489-63D9-9A03CDEAC366}"/>
              </a:ext>
            </a:extLst>
          </p:cNvPr>
          <p:cNvSpPr txBox="1"/>
          <p:nvPr/>
        </p:nvSpPr>
        <p:spPr>
          <a:xfrm>
            <a:off x="8062312" y="2010690"/>
            <a:ext cx="454500" cy="37257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2" name="Google Shape;123;p18">
            <a:extLst>
              <a:ext uri="{FF2B5EF4-FFF2-40B4-BE49-F238E27FC236}">
                <a16:creationId xmlns:a16="http://schemas.microsoft.com/office/drawing/2014/main" id="{1ED8A4C9-2D92-D12B-EF75-3254720E2EF6}"/>
              </a:ext>
            </a:extLst>
          </p:cNvPr>
          <p:cNvSpPr/>
          <p:nvPr/>
        </p:nvSpPr>
        <p:spPr>
          <a:xfrm>
            <a:off x="7640325" y="249232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3" name="Google Shape;124;p18">
            <a:extLst>
              <a:ext uri="{FF2B5EF4-FFF2-40B4-BE49-F238E27FC236}">
                <a16:creationId xmlns:a16="http://schemas.microsoft.com/office/drawing/2014/main" id="{D416542E-0EE5-CB61-F0BA-5C4A851670EC}"/>
              </a:ext>
            </a:extLst>
          </p:cNvPr>
          <p:cNvSpPr txBox="1"/>
          <p:nvPr/>
        </p:nvSpPr>
        <p:spPr>
          <a:xfrm>
            <a:off x="7066769" y="234441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4" name="Google Shape;125;p18">
            <a:extLst>
              <a:ext uri="{FF2B5EF4-FFF2-40B4-BE49-F238E27FC236}">
                <a16:creationId xmlns:a16="http://schemas.microsoft.com/office/drawing/2014/main" id="{C801C2CE-4DC7-884E-4128-763A11676321}"/>
              </a:ext>
            </a:extLst>
          </p:cNvPr>
          <p:cNvSpPr/>
          <p:nvPr/>
        </p:nvSpPr>
        <p:spPr>
          <a:xfrm>
            <a:off x="8524171" y="249428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5" name="Google Shape;126;p18">
            <a:extLst>
              <a:ext uri="{FF2B5EF4-FFF2-40B4-BE49-F238E27FC236}">
                <a16:creationId xmlns:a16="http://schemas.microsoft.com/office/drawing/2014/main" id="{F50D0F88-65D8-0DC4-5964-9BE9C232CF45}"/>
              </a:ext>
            </a:extLst>
          </p:cNvPr>
          <p:cNvSpPr txBox="1"/>
          <p:nvPr/>
        </p:nvSpPr>
        <p:spPr>
          <a:xfrm>
            <a:off x="8062312" y="2322971"/>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7" name="Textfeld 16">
            <a:extLst>
              <a:ext uri="{FF2B5EF4-FFF2-40B4-BE49-F238E27FC236}">
                <a16:creationId xmlns:a16="http://schemas.microsoft.com/office/drawing/2014/main" id="{4426E3BF-A969-5446-F664-BFFE08E5B4BA}"/>
              </a:ext>
            </a:extLst>
          </p:cNvPr>
          <p:cNvSpPr txBox="1"/>
          <p:nvPr/>
        </p:nvSpPr>
        <p:spPr>
          <a:xfrm>
            <a:off x="467419" y="4190070"/>
            <a:ext cx="4120987" cy="769441"/>
          </a:xfrm>
          <a:prstGeom prst="rect">
            <a:avLst/>
          </a:prstGeom>
          <a:noFill/>
        </p:spPr>
        <p:txBody>
          <a:bodyPr wrap="square">
            <a:spAutoFit/>
          </a:bodyPr>
          <a:lstStyle/>
          <a:p>
            <a:r>
              <a:rPr lang="en-US" sz="1100" dirty="0"/>
              <a:t>How does their complexity distribute particularly regarding multiple food allergies, severe food allergy with more than three episodes of anaphylaxis per year, and comorbidities such as asthma and allergic rhinitis?</a:t>
            </a:r>
            <a:endParaRPr lang="de-DE" sz="1100" dirty="0"/>
          </a:p>
        </p:txBody>
      </p:sp>
      <p:sp>
        <p:nvSpPr>
          <p:cNvPr id="19" name="Textfeld 18">
            <a:extLst>
              <a:ext uri="{FF2B5EF4-FFF2-40B4-BE49-F238E27FC236}">
                <a16:creationId xmlns:a16="http://schemas.microsoft.com/office/drawing/2014/main" id="{B60B14B4-4231-55E3-9147-618215B050E4}"/>
              </a:ext>
            </a:extLst>
          </p:cNvPr>
          <p:cNvSpPr txBox="1"/>
          <p:nvPr/>
        </p:nvSpPr>
        <p:spPr>
          <a:xfrm>
            <a:off x="5132093" y="4073813"/>
            <a:ext cx="1736467" cy="938719"/>
          </a:xfrm>
          <a:prstGeom prst="rect">
            <a:avLst/>
          </a:prstGeom>
          <a:noFill/>
        </p:spPr>
        <p:txBody>
          <a:bodyPr wrap="square">
            <a:spAutoFit/>
          </a:bodyPr>
          <a:lstStyle/>
          <a:p>
            <a:r>
              <a:rPr lang="en-US" sz="1100" dirty="0"/>
              <a:t>&lt;25%       comorbidities</a:t>
            </a:r>
            <a:br>
              <a:rPr lang="en-US" sz="1100" dirty="0"/>
            </a:br>
            <a:endParaRPr lang="en-US" sz="1100" dirty="0"/>
          </a:p>
          <a:p>
            <a:r>
              <a:rPr lang="en-US" sz="1100" dirty="0"/>
              <a:t>  25–50% comorbidities</a:t>
            </a:r>
            <a:br>
              <a:rPr lang="en-US" sz="1100" dirty="0"/>
            </a:br>
            <a:endParaRPr lang="en-US" sz="1100" dirty="0"/>
          </a:p>
          <a:p>
            <a:r>
              <a:rPr lang="en-US" sz="1100" dirty="0"/>
              <a:t>&gt;50%       comorbidities </a:t>
            </a:r>
            <a:endParaRPr lang="de-DE" sz="1100" dirty="0"/>
          </a:p>
        </p:txBody>
      </p:sp>
      <p:sp>
        <p:nvSpPr>
          <p:cNvPr id="21" name="Textfeld 20">
            <a:extLst>
              <a:ext uri="{FF2B5EF4-FFF2-40B4-BE49-F238E27FC236}">
                <a16:creationId xmlns:a16="http://schemas.microsoft.com/office/drawing/2014/main" id="{B1F4BC91-52F0-E2ED-914F-D60867C2CF96}"/>
              </a:ext>
            </a:extLst>
          </p:cNvPr>
          <p:cNvSpPr txBox="1"/>
          <p:nvPr/>
        </p:nvSpPr>
        <p:spPr>
          <a:xfrm>
            <a:off x="5132093" y="1721363"/>
            <a:ext cx="1417385" cy="2071144"/>
          </a:xfrm>
          <a:prstGeom prst="rect">
            <a:avLst/>
          </a:prstGeom>
          <a:noFill/>
        </p:spPr>
        <p:txBody>
          <a:bodyPr wrap="square">
            <a:spAutoFit/>
          </a:bodyPr>
          <a:lstStyle/>
          <a:p>
            <a:pPr>
              <a:lnSpc>
                <a:spcPct val="200000"/>
              </a:lnSpc>
            </a:pPr>
            <a:r>
              <a:rPr lang="en-US" sz="1100" dirty="0"/>
              <a:t>&lt;18 / Female</a:t>
            </a:r>
            <a:br>
              <a:rPr lang="en-US" sz="1100" dirty="0"/>
            </a:br>
            <a:r>
              <a:rPr lang="en-US" sz="1100" dirty="0"/>
              <a:t>&lt;18 / Male</a:t>
            </a:r>
          </a:p>
          <a:p>
            <a:pPr marL="0" lvl="0" indent="0" algn="l" rtl="0">
              <a:lnSpc>
                <a:spcPct val="200000"/>
              </a:lnSpc>
              <a:spcBef>
                <a:spcPts val="0"/>
              </a:spcBef>
              <a:spcAft>
                <a:spcPts val="0"/>
              </a:spcAft>
              <a:buNone/>
            </a:pPr>
            <a:r>
              <a:rPr lang="en-US" sz="1100" dirty="0"/>
              <a:t>18–50 / Female</a:t>
            </a:r>
          </a:p>
          <a:p>
            <a:pPr>
              <a:lnSpc>
                <a:spcPct val="200000"/>
              </a:lnSpc>
            </a:pPr>
            <a:r>
              <a:rPr lang="en-US" sz="1100" dirty="0"/>
              <a:t>18–50 / Male</a:t>
            </a:r>
          </a:p>
          <a:p>
            <a:pPr>
              <a:lnSpc>
                <a:spcPct val="200000"/>
              </a:lnSpc>
            </a:pPr>
            <a:r>
              <a:rPr lang="en-US" sz="1100" dirty="0"/>
              <a:t>&gt;50 / Female</a:t>
            </a:r>
          </a:p>
          <a:p>
            <a:pPr>
              <a:lnSpc>
                <a:spcPct val="200000"/>
              </a:lnSpc>
            </a:pPr>
            <a:r>
              <a:rPr lang="en-US" sz="1100" dirty="0"/>
              <a:t>&gt;50 / Male</a:t>
            </a:r>
          </a:p>
        </p:txBody>
      </p:sp>
      <p:sp>
        <p:nvSpPr>
          <p:cNvPr id="23" name="Google Shape;125;p18">
            <a:extLst>
              <a:ext uri="{FF2B5EF4-FFF2-40B4-BE49-F238E27FC236}">
                <a16:creationId xmlns:a16="http://schemas.microsoft.com/office/drawing/2014/main" id="{06B8032E-168D-855D-99DD-7574362FF970}"/>
              </a:ext>
            </a:extLst>
          </p:cNvPr>
          <p:cNvSpPr/>
          <p:nvPr/>
        </p:nvSpPr>
        <p:spPr>
          <a:xfrm>
            <a:off x="8516812" y="35364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24" name="Google Shape;126;p18">
            <a:extLst>
              <a:ext uri="{FF2B5EF4-FFF2-40B4-BE49-F238E27FC236}">
                <a16:creationId xmlns:a16="http://schemas.microsoft.com/office/drawing/2014/main" id="{0503A98E-71D9-2EA7-56AD-5B2BBA0CCB45}"/>
              </a:ext>
            </a:extLst>
          </p:cNvPr>
          <p:cNvSpPr txBox="1"/>
          <p:nvPr/>
        </p:nvSpPr>
        <p:spPr>
          <a:xfrm>
            <a:off x="8076444" y="3006827"/>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 name="Google Shape;119;p18">
            <a:extLst>
              <a:ext uri="{FF2B5EF4-FFF2-40B4-BE49-F238E27FC236}">
                <a16:creationId xmlns:a16="http://schemas.microsoft.com/office/drawing/2014/main" id="{B35B0293-98AF-245C-EE67-7478FA7B8409}"/>
              </a:ext>
            </a:extLst>
          </p:cNvPr>
          <p:cNvSpPr/>
          <p:nvPr/>
        </p:nvSpPr>
        <p:spPr>
          <a:xfrm>
            <a:off x="7655859" y="286315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3" name="Google Shape;120;p18">
            <a:extLst>
              <a:ext uri="{FF2B5EF4-FFF2-40B4-BE49-F238E27FC236}">
                <a16:creationId xmlns:a16="http://schemas.microsoft.com/office/drawing/2014/main" id="{606976FC-5CA6-0ADC-371D-A233E492127B}"/>
              </a:ext>
            </a:extLst>
          </p:cNvPr>
          <p:cNvSpPr txBox="1"/>
          <p:nvPr/>
        </p:nvSpPr>
        <p:spPr>
          <a:xfrm>
            <a:off x="7073873" y="266575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6" name="Google Shape;119;p18">
            <a:extLst>
              <a:ext uri="{FF2B5EF4-FFF2-40B4-BE49-F238E27FC236}">
                <a16:creationId xmlns:a16="http://schemas.microsoft.com/office/drawing/2014/main" id="{5032886F-54AF-B9EB-3F9A-35AEDE09AF0F}"/>
              </a:ext>
            </a:extLst>
          </p:cNvPr>
          <p:cNvSpPr/>
          <p:nvPr/>
        </p:nvSpPr>
        <p:spPr>
          <a:xfrm>
            <a:off x="7650864" y="44548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18" name="Google Shape;120;p18">
            <a:extLst>
              <a:ext uri="{FF2B5EF4-FFF2-40B4-BE49-F238E27FC236}">
                <a16:creationId xmlns:a16="http://schemas.microsoft.com/office/drawing/2014/main" id="{FF778D57-AD01-B9EA-4A67-301467A0B35E}"/>
              </a:ext>
            </a:extLst>
          </p:cNvPr>
          <p:cNvSpPr txBox="1"/>
          <p:nvPr/>
        </p:nvSpPr>
        <p:spPr>
          <a:xfrm>
            <a:off x="7083010" y="426906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0" name="Google Shape;121;p18">
            <a:extLst>
              <a:ext uri="{FF2B5EF4-FFF2-40B4-BE49-F238E27FC236}">
                <a16:creationId xmlns:a16="http://schemas.microsoft.com/office/drawing/2014/main" id="{DFEEF6F1-06A1-3037-A75E-0680D4FB4A83}"/>
              </a:ext>
            </a:extLst>
          </p:cNvPr>
          <p:cNvSpPr/>
          <p:nvPr/>
        </p:nvSpPr>
        <p:spPr>
          <a:xfrm>
            <a:off x="8511817" y="411176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26" name="Google Shape;122;p18">
            <a:extLst>
              <a:ext uri="{FF2B5EF4-FFF2-40B4-BE49-F238E27FC236}">
                <a16:creationId xmlns:a16="http://schemas.microsoft.com/office/drawing/2014/main" id="{C989A22D-911C-7E3A-8540-5F5E858EE0B6}"/>
              </a:ext>
            </a:extLst>
          </p:cNvPr>
          <p:cNvSpPr txBox="1"/>
          <p:nvPr/>
        </p:nvSpPr>
        <p:spPr>
          <a:xfrm>
            <a:off x="8057317" y="395481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27" name="Google Shape;123;p18">
            <a:extLst>
              <a:ext uri="{FF2B5EF4-FFF2-40B4-BE49-F238E27FC236}">
                <a16:creationId xmlns:a16="http://schemas.microsoft.com/office/drawing/2014/main" id="{1D3DC4E1-4FC3-B450-2C65-36222CBEEDBD}"/>
              </a:ext>
            </a:extLst>
          </p:cNvPr>
          <p:cNvSpPr/>
          <p:nvPr/>
        </p:nvSpPr>
        <p:spPr>
          <a:xfrm>
            <a:off x="7650864" y="48079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28" name="Google Shape;124;p18">
            <a:extLst>
              <a:ext uri="{FF2B5EF4-FFF2-40B4-BE49-F238E27FC236}">
                <a16:creationId xmlns:a16="http://schemas.microsoft.com/office/drawing/2014/main" id="{7710EDAA-F989-6333-A2D0-1D8DC9308FAC}"/>
              </a:ext>
            </a:extLst>
          </p:cNvPr>
          <p:cNvSpPr txBox="1"/>
          <p:nvPr/>
        </p:nvSpPr>
        <p:spPr>
          <a:xfrm>
            <a:off x="7083010" y="4631557"/>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29" name="Google Shape;125;p18">
            <a:extLst>
              <a:ext uri="{FF2B5EF4-FFF2-40B4-BE49-F238E27FC236}">
                <a16:creationId xmlns:a16="http://schemas.microsoft.com/office/drawing/2014/main" id="{590B57A0-A39C-01CE-8212-7F7771B9F8A9}"/>
              </a:ext>
            </a:extLst>
          </p:cNvPr>
          <p:cNvSpPr/>
          <p:nvPr/>
        </p:nvSpPr>
        <p:spPr>
          <a:xfrm>
            <a:off x="8519176" y="4430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30" name="Google Shape;126;p18">
            <a:extLst>
              <a:ext uri="{FF2B5EF4-FFF2-40B4-BE49-F238E27FC236}">
                <a16:creationId xmlns:a16="http://schemas.microsoft.com/office/drawing/2014/main" id="{49B6933B-161F-AB4C-1337-D56BBD0075B6}"/>
              </a:ext>
            </a:extLst>
          </p:cNvPr>
          <p:cNvSpPr txBox="1"/>
          <p:nvPr/>
        </p:nvSpPr>
        <p:spPr>
          <a:xfrm>
            <a:off x="8071449" y="46386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1" name="Google Shape;125;p18">
            <a:extLst>
              <a:ext uri="{FF2B5EF4-FFF2-40B4-BE49-F238E27FC236}">
                <a16:creationId xmlns:a16="http://schemas.microsoft.com/office/drawing/2014/main" id="{F1A57E27-F191-034E-3409-71EF8A191113}"/>
              </a:ext>
            </a:extLst>
          </p:cNvPr>
          <p:cNvSpPr/>
          <p:nvPr/>
        </p:nvSpPr>
        <p:spPr>
          <a:xfrm>
            <a:off x="8511817" y="4790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32" name="Google Shape;126;p18">
            <a:extLst>
              <a:ext uri="{FF2B5EF4-FFF2-40B4-BE49-F238E27FC236}">
                <a16:creationId xmlns:a16="http://schemas.microsoft.com/office/drawing/2014/main" id="{F99B6177-EF02-2685-30D3-C2AE451A7462}"/>
              </a:ext>
            </a:extLst>
          </p:cNvPr>
          <p:cNvSpPr txBox="1"/>
          <p:nvPr/>
        </p:nvSpPr>
        <p:spPr>
          <a:xfrm>
            <a:off x="8071449" y="426100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33" name="Google Shape;119;p18">
            <a:extLst>
              <a:ext uri="{FF2B5EF4-FFF2-40B4-BE49-F238E27FC236}">
                <a16:creationId xmlns:a16="http://schemas.microsoft.com/office/drawing/2014/main" id="{9C28FE12-5483-2922-B6B3-8323E0E701B2}"/>
              </a:ext>
            </a:extLst>
          </p:cNvPr>
          <p:cNvSpPr/>
          <p:nvPr/>
        </p:nvSpPr>
        <p:spPr>
          <a:xfrm>
            <a:off x="7650864" y="415480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solidFill>
                <a:schemeClr val="dk1"/>
              </a:solidFill>
            </a:endParaRPr>
          </a:p>
        </p:txBody>
      </p:sp>
      <p:sp>
        <p:nvSpPr>
          <p:cNvPr id="34" name="Google Shape;120;p18">
            <a:extLst>
              <a:ext uri="{FF2B5EF4-FFF2-40B4-BE49-F238E27FC236}">
                <a16:creationId xmlns:a16="http://schemas.microsoft.com/office/drawing/2014/main" id="{23CC05A3-760D-9F7D-DF9D-96FA06C3C052}"/>
              </a:ext>
            </a:extLst>
          </p:cNvPr>
          <p:cNvSpPr txBox="1"/>
          <p:nvPr/>
        </p:nvSpPr>
        <p:spPr>
          <a:xfrm>
            <a:off x="7068878" y="394241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Tree>
    <p:extLst>
      <p:ext uri="{BB962C8B-B14F-4D97-AF65-F5344CB8AC3E}">
        <p14:creationId xmlns:p14="http://schemas.microsoft.com/office/powerpoint/2010/main" val="313057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777" dirty="0">
                <a:solidFill>
                  <a:srgbClr val="1155CC"/>
                </a:solidFill>
                <a:latin typeface="Helvetica Neue"/>
                <a:ea typeface="Helvetica Neue"/>
                <a:cs typeface="Helvetica Neue"/>
                <a:sym typeface="Helvetica Neue"/>
              </a:rPr>
              <a:t>5</a:t>
            </a:r>
            <a:r>
              <a:rPr lang="en-US" sz="1777" noProof="0" dirty="0">
                <a:solidFill>
                  <a:srgbClr val="1155CC"/>
                </a:solidFill>
                <a:latin typeface="Helvetica Neue"/>
                <a:ea typeface="Helvetica Neue"/>
                <a:cs typeface="Helvetica Neue"/>
                <a:sym typeface="Helvetica Neue"/>
              </a:rPr>
              <a:t>. Team of dedicated staff, with specific anaphylaxis training</a:t>
            </a:r>
          </a:p>
          <a:p>
            <a:pPr marL="0" lvl="0" indent="0" algn="l" rtl="0">
              <a:spcBef>
                <a:spcPts val="0"/>
              </a:spcBef>
              <a:spcAft>
                <a:spcPts val="0"/>
              </a:spcAft>
              <a:buNone/>
            </a:pPr>
            <a:endParaRPr lang="en-US" noProof="0" dirty="0">
              <a:latin typeface="Helvetica Neue"/>
              <a:ea typeface="Helvetica Neue"/>
              <a:cs typeface="Helvetica Neue"/>
              <a:sym typeface="Helvetica Neue"/>
            </a:endParaRPr>
          </a:p>
        </p:txBody>
      </p:sp>
      <p:sp>
        <p:nvSpPr>
          <p:cNvPr id="133" name="Google Shape;133;p19"/>
          <p:cNvSpPr txBox="1">
            <a:spLocks noGrp="1"/>
          </p:cNvSpPr>
          <p:nvPr>
            <p:ph type="body" idx="1"/>
          </p:nvPr>
        </p:nvSpPr>
        <p:spPr>
          <a:xfrm>
            <a:off x="623400" y="827700"/>
            <a:ext cx="704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000" noProof="0" dirty="0">
                <a:solidFill>
                  <a:schemeClr val="dk1"/>
                </a:solidFill>
                <a:latin typeface="Helvetica Neue"/>
                <a:ea typeface="Helvetica Neue"/>
                <a:cs typeface="Helvetica Neue"/>
                <a:sym typeface="Helvetica Neue"/>
              </a:rPr>
              <a:t>Center staff needs to comprise more than one fulltime equivalent (‘</a:t>
            </a:r>
            <a:r>
              <a:rPr lang="en-US" sz="1000" noProof="0" dirty="0" err="1">
                <a:solidFill>
                  <a:schemeClr val="dk1"/>
                </a:solidFill>
                <a:latin typeface="Helvetica Neue"/>
                <a:ea typeface="Helvetica Neue"/>
                <a:cs typeface="Helvetica Neue"/>
                <a:sym typeface="Helvetica Neue"/>
              </a:rPr>
              <a:t>fte</a:t>
            </a:r>
            <a:r>
              <a:rPr lang="en-US" sz="1000" noProof="0" dirty="0">
                <a:solidFill>
                  <a:schemeClr val="dk1"/>
                </a:solidFill>
                <a:latin typeface="Helvetica Neue"/>
                <a:ea typeface="Helvetica Neue"/>
                <a:cs typeface="Helvetica Neue"/>
                <a:sym typeface="Helvetica Neue"/>
              </a:rPr>
              <a:t>’) physician and at least one </a:t>
            </a:r>
            <a:r>
              <a:rPr lang="en-US" sz="1000" noProof="0" dirty="0" err="1">
                <a:solidFill>
                  <a:schemeClr val="dk1"/>
                </a:solidFill>
                <a:latin typeface="Helvetica Neue"/>
                <a:ea typeface="Helvetica Neue"/>
                <a:cs typeface="Helvetica Neue"/>
                <a:sym typeface="Helvetica Neue"/>
              </a:rPr>
              <a:t>fte</a:t>
            </a:r>
            <a:r>
              <a:rPr lang="en-US" sz="1000" noProof="0" dirty="0">
                <a:solidFill>
                  <a:schemeClr val="dk1"/>
                </a:solidFill>
                <a:latin typeface="Helvetica Neue"/>
                <a:ea typeface="Helvetica Neue"/>
                <a:cs typeface="Helvetica Neue"/>
                <a:sym typeface="Helvetica Neue"/>
              </a:rPr>
              <a:t> nurse. All center staff needs to be specifically and regularly trained in managing anaphylaxis.</a:t>
            </a:r>
            <a:endParaRPr lang="en-US" sz="1000" noProof="0" dirty="0">
              <a:latin typeface="Helvetica Neue"/>
              <a:ea typeface="Helvetica Neue"/>
              <a:cs typeface="Helvetica Neue"/>
              <a:sym typeface="Helvetica Neue"/>
            </a:endParaRPr>
          </a:p>
        </p:txBody>
      </p:sp>
      <p:sp>
        <p:nvSpPr>
          <p:cNvPr id="134" name="Google Shape;134;p19"/>
          <p:cNvSpPr txBox="1"/>
          <p:nvPr/>
        </p:nvSpPr>
        <p:spPr>
          <a:xfrm>
            <a:off x="623400" y="1318425"/>
            <a:ext cx="4807500" cy="12772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US" sz="1000" noProof="0" dirty="0">
                <a:solidFill>
                  <a:srgbClr val="1155CC"/>
                </a:solidFill>
                <a:latin typeface="Helvetica Neue"/>
                <a:ea typeface="Helvetica Neue"/>
                <a:cs typeface="Helvetica Neue"/>
                <a:sym typeface="Helvetica Neue"/>
              </a:rPr>
              <a:t>Deliverable:</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Do you have ≥2 </a:t>
            </a:r>
            <a:r>
              <a:rPr lang="en-US" sz="1000" noProof="0" dirty="0" err="1">
                <a:solidFill>
                  <a:schemeClr val="dk1"/>
                </a:solidFill>
                <a:latin typeface="Helvetica Neue"/>
                <a:ea typeface="Helvetica Neue"/>
                <a:cs typeface="Helvetica Neue"/>
                <a:sym typeface="Helvetica Neue"/>
              </a:rPr>
              <a:t>fte</a:t>
            </a:r>
            <a:r>
              <a:rPr lang="en-US" sz="1000" noProof="0" dirty="0">
                <a:solidFill>
                  <a:schemeClr val="dk1"/>
                </a:solidFill>
                <a:latin typeface="Helvetica Neue"/>
                <a:ea typeface="Helvetica Neue"/>
                <a:cs typeface="Helvetica Neue"/>
                <a:sym typeface="Helvetica Neue"/>
              </a:rPr>
              <a:t> physicians and ≥1 </a:t>
            </a:r>
            <a:r>
              <a:rPr lang="en-US" sz="1000" noProof="0" dirty="0" err="1">
                <a:solidFill>
                  <a:schemeClr val="dk1"/>
                </a:solidFill>
                <a:latin typeface="Helvetica Neue"/>
                <a:ea typeface="Helvetica Neue"/>
                <a:cs typeface="Helvetica Neue"/>
                <a:sym typeface="Helvetica Neue"/>
              </a:rPr>
              <a:t>fte</a:t>
            </a:r>
            <a:r>
              <a:rPr lang="en-US" sz="1000" noProof="0" dirty="0">
                <a:solidFill>
                  <a:schemeClr val="dk1"/>
                </a:solidFill>
                <a:latin typeface="Helvetica Neue"/>
                <a:ea typeface="Helvetica Neue"/>
                <a:cs typeface="Helvetica Neue"/>
                <a:sym typeface="Helvetica Neue"/>
              </a:rPr>
              <a:t> nurse </a:t>
            </a:r>
          </a:p>
          <a:p>
            <a:pPr marL="0" lvl="0" indent="0" algn="l" rtl="0">
              <a:lnSpc>
                <a:spcPct val="115000"/>
              </a:lnSpc>
              <a:spcBef>
                <a:spcPts val="1200"/>
              </a:spcBef>
              <a:spcAft>
                <a:spcPts val="0"/>
              </a:spcAft>
              <a:buClr>
                <a:schemeClr val="dk1"/>
              </a:buClr>
              <a:buSzPts val="1100"/>
              <a:buFont typeface="Arial"/>
              <a:buNone/>
            </a:pPr>
            <a:r>
              <a:rPr lang="en-US" sz="1000" noProof="0" dirty="0">
                <a:solidFill>
                  <a:schemeClr val="dk1"/>
                </a:solidFill>
                <a:latin typeface="Helvetica Neue"/>
                <a:ea typeface="Helvetica Neue"/>
                <a:cs typeface="Helvetica Neue"/>
                <a:sym typeface="Helvetica Neue"/>
              </a:rPr>
              <a:t>Do you record of ≥1 training on anaphylaxis per staff member per year as Internal training? </a:t>
            </a:r>
            <a:endParaRPr lang="en-US" noProof="0" dirty="0">
              <a:latin typeface="Helvetica Neue"/>
              <a:ea typeface="Helvetica Neue"/>
              <a:cs typeface="Helvetica Neue"/>
              <a:sym typeface="Helvetica Neue"/>
            </a:endParaRPr>
          </a:p>
        </p:txBody>
      </p:sp>
      <p:sp>
        <p:nvSpPr>
          <p:cNvPr id="135" name="Google Shape;135;p19"/>
          <p:cNvSpPr txBox="1"/>
          <p:nvPr/>
        </p:nvSpPr>
        <p:spPr>
          <a:xfrm>
            <a:off x="623400" y="3579950"/>
            <a:ext cx="7609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i="1" noProof="0" dirty="0">
                <a:latin typeface="Helvetica Neue"/>
                <a:ea typeface="Helvetica Neue"/>
                <a:cs typeface="Helvetica Neue"/>
                <a:sym typeface="Helvetica Neue"/>
              </a:rPr>
              <a:t>Please provide photos of certificates, trainings on the next pages or name the training and date.</a:t>
            </a:r>
          </a:p>
        </p:txBody>
      </p:sp>
      <p:sp>
        <p:nvSpPr>
          <p:cNvPr id="136" name="Google Shape;136;p19"/>
          <p:cNvSpPr/>
          <p:nvPr/>
        </p:nvSpPr>
        <p:spPr>
          <a:xfrm>
            <a:off x="7663775"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37" name="Google Shape;137;p19"/>
          <p:cNvSpPr txBox="1"/>
          <p:nvPr/>
        </p:nvSpPr>
        <p:spPr>
          <a:xfrm>
            <a:off x="6075525"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38" name="Google Shape;138;p19"/>
          <p:cNvSpPr/>
          <p:nvPr/>
        </p:nvSpPr>
        <p:spPr>
          <a:xfrm>
            <a:off x="6648350"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39" name="Google Shape;139;p19"/>
          <p:cNvSpPr txBox="1"/>
          <p:nvPr/>
        </p:nvSpPr>
        <p:spPr>
          <a:xfrm>
            <a:off x="7144500"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
        <p:nvSpPr>
          <p:cNvPr id="140" name="Google Shape;140;p19"/>
          <p:cNvSpPr/>
          <p:nvPr/>
        </p:nvSpPr>
        <p:spPr>
          <a:xfrm>
            <a:off x="7663775"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41" name="Google Shape;141;p19"/>
          <p:cNvSpPr txBox="1"/>
          <p:nvPr/>
        </p:nvSpPr>
        <p:spPr>
          <a:xfrm>
            <a:off x="6075525"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YES</a:t>
            </a:r>
          </a:p>
        </p:txBody>
      </p:sp>
      <p:sp>
        <p:nvSpPr>
          <p:cNvPr id="142" name="Google Shape;142;p19"/>
          <p:cNvSpPr/>
          <p:nvPr/>
        </p:nvSpPr>
        <p:spPr>
          <a:xfrm>
            <a:off x="6648350"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43" name="Google Shape;143;p19"/>
          <p:cNvSpPr txBox="1"/>
          <p:nvPr/>
        </p:nvSpPr>
        <p:spPr>
          <a:xfrm>
            <a:off x="7144500"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en-US" sz="1000" noProof="0" dirty="0">
                <a:solidFill>
                  <a:schemeClr val="dk1"/>
                </a:solidFill>
                <a:latin typeface="Helvetica Neue"/>
                <a:ea typeface="Helvetica Neue"/>
                <a:cs typeface="Helvetica Neue"/>
                <a:sym typeface="Helvetica Neue"/>
              </a:rPr>
              <a:t>NO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US" sz="1400" noProof="0" dirty="0">
                <a:latin typeface="Helvetica Neue"/>
                <a:ea typeface="Helvetica Neue"/>
                <a:cs typeface="Helvetica Neue"/>
                <a:sym typeface="Helvetica Neue"/>
              </a:rPr>
              <a:t>Certificates, trainings</a:t>
            </a:r>
            <a:endParaRPr lang="en-US" noProof="0" dirty="0"/>
          </a:p>
        </p:txBody>
      </p:sp>
      <p:pic>
        <p:nvPicPr>
          <p:cNvPr id="149" name="Google Shape;149;p20"/>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150" name="Google Shape;150;p20"/>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D1777832C480042B4BF46A9F9B009E8" ma:contentTypeVersion="17" ma:contentTypeDescription="Ein neues Dokument erstellen." ma:contentTypeScope="" ma:versionID="c06c7f8d56e42df68e87176111235818">
  <xsd:schema xmlns:xsd="http://www.w3.org/2001/XMLSchema" xmlns:xs="http://www.w3.org/2001/XMLSchema" xmlns:p="http://schemas.microsoft.com/office/2006/metadata/properties" xmlns:ns2="a9c14a14-b13c-497e-a91a-64ce7d3cbe81" xmlns:ns3="f2db637a-a43c-475a-b2d9-567e1781fcad" targetNamespace="http://schemas.microsoft.com/office/2006/metadata/properties" ma:root="true" ma:fieldsID="a1da9f6779957720fd34f4fd404d8825" ns2:_="" ns3:_="">
    <xsd:import namespace="a9c14a14-b13c-497e-a91a-64ce7d3cbe81"/>
    <xsd:import namespace="f2db637a-a43c-475a-b2d9-567e1781fc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test"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14a14-b13c-497e-a91a-64ce7d3cbe8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84a390e3-b27c-4e33-b09b-1680840a821d}" ma:internalName="TaxCatchAll" ma:showField="CatchAllData" ma:web="a9c14a14-b13c-497e-a91a-64ce7d3cbe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db637a-a43c-475a-b2d9-567e1781fc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fbbefd0-e8eb-4f7e-a1fb-710bd19f67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test" ma:index="22" nillable="true" ma:displayName="test" ma:format="Dropdown" ma:internalName="test">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f2db637a-a43c-475a-b2d9-567e1781fcad" xsi:nil="true"/>
    <TaxCatchAll xmlns="a9c14a14-b13c-497e-a91a-64ce7d3cbe81" xsi:nil="true"/>
    <lcf76f155ced4ddcb4097134ff3c332f xmlns="f2db637a-a43c-475a-b2d9-567e1781fc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34C178-438A-4BA8-B2BD-D5E56D14D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c14a14-b13c-497e-a91a-64ce7d3cbe81"/>
    <ds:schemaRef ds:uri="f2db637a-a43c-475a-b2d9-567e1781f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AD4EF1-399B-441D-96D7-F6686A97DEAC}">
  <ds:schemaRefs>
    <ds:schemaRef ds:uri="http://schemas.microsoft.com/sharepoint/v3/contenttype/forms"/>
  </ds:schemaRefs>
</ds:datastoreItem>
</file>

<file path=customXml/itemProps3.xml><?xml version="1.0" encoding="utf-8"?>
<ds:datastoreItem xmlns:ds="http://schemas.openxmlformats.org/officeDocument/2006/customXml" ds:itemID="{10AF451C-973E-449F-B7BE-B49224F0BEF2}">
  <ds:schemaRefs>
    <ds:schemaRef ds:uri="http://schemas.microsoft.com/office/2006/metadata/properties"/>
    <ds:schemaRef ds:uri="http://schemas.microsoft.com/office/infopath/2007/PartnerControls"/>
    <ds:schemaRef ds:uri="f2db637a-a43c-475a-b2d9-567e1781fcad"/>
    <ds:schemaRef ds:uri="a9c14a14-b13c-497e-a91a-64ce7d3cbe81"/>
  </ds:schemaRefs>
</ds:datastoreItem>
</file>

<file path=docProps/app.xml><?xml version="1.0" encoding="utf-8"?>
<Properties xmlns="http://schemas.openxmlformats.org/officeDocument/2006/extended-properties" xmlns:vt="http://schemas.openxmlformats.org/officeDocument/2006/docPropsVTypes">
  <TotalTime>0</TotalTime>
  <Words>3252</Words>
  <Application>Microsoft Office PowerPoint</Application>
  <PresentationFormat>Bildschirmpräsentation (16:9)</PresentationFormat>
  <Paragraphs>446</Paragraphs>
  <Slides>50</Slides>
  <Notes>50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50</vt:i4>
      </vt:variant>
    </vt:vector>
  </HeadingPairs>
  <TitlesOfParts>
    <vt:vector size="54" baseType="lpstr">
      <vt:lpstr>Helvetica Neue</vt:lpstr>
      <vt:lpstr>Calibri</vt:lpstr>
      <vt:lpstr>Arial</vt:lpstr>
      <vt:lpstr>Simple Light</vt:lpstr>
      <vt:lpstr>Name Center</vt:lpstr>
      <vt:lpstr>PowerPoint-Präsentation</vt:lpstr>
      <vt:lpstr>Infrastructure/set up</vt:lpstr>
      <vt:lpstr>1. Hospital settings</vt:lpstr>
      <vt:lpstr>2. Outpatient clinic with separate clinic hours for anaphylaxis patients headed by expert</vt:lpstr>
      <vt:lpstr>3. Open to children and adult patients</vt:lpstr>
      <vt:lpstr>4. Patient demographics</vt:lpstr>
      <vt:lpstr>5. Team of dedicated staff, with specific anaphylaxis training </vt:lpstr>
      <vt:lpstr>Certificates, trainings</vt:lpstr>
      <vt:lpstr>Photos of physicians / nurses</vt:lpstr>
      <vt:lpstr>6. Multidisciplinary approach</vt:lpstr>
      <vt:lpstr>7. Accessibility and visibility</vt:lpstr>
      <vt:lpstr>8. Communication skills </vt:lpstr>
      <vt:lpstr>9. Quality management </vt:lpstr>
      <vt:lpstr>Please provide photos of the certificate of the hospital</vt:lpstr>
      <vt:lpstr>Please provide photos of some SUPs from your center </vt:lpstr>
      <vt:lpstr>10. Structured documentation, recording and archiving of patient data </vt:lpstr>
      <vt:lpstr>11. Critical incidence reporting and error management</vt:lpstr>
      <vt:lpstr>12. Assessment of patient satisfaction and unmet needs</vt:lpstr>
      <vt:lpstr>13. In team communication </vt:lpstr>
      <vt:lpstr>14. Active recruitment of research funding and support for educational activities and      advocacy on anaphylaxis </vt:lpstr>
      <vt:lpstr>15. Support of the ANACARE network</vt:lpstr>
      <vt:lpstr>Management</vt:lpstr>
      <vt:lpstr>16. Knowledge of and adherence the national and international anaphylaxis and food allergy        guidelines</vt:lpstr>
      <vt:lpstr>17. Knowledge and use of current nomenclature and classification of anaphylaxis and        food allergy  </vt:lpstr>
      <vt:lpstr>18. Knowledge and use of guided history taking/anamnesis </vt:lpstr>
      <vt:lpstr>19. Diagnostic Process </vt:lpstr>
      <vt:lpstr>20. Standardized assessments and monitoring of disease activity, impact and control       of disease  </vt:lpstr>
      <vt:lpstr>21. Identification of comorbidities and underlying causes</vt:lpstr>
      <vt:lpstr>22. Knowledge and use of preventive approaches </vt:lpstr>
      <vt:lpstr>23. Knowledge and use of therapeutic algorithm </vt:lpstr>
      <vt:lpstr>24. Counseling </vt:lpstr>
      <vt:lpstr>Research</vt:lpstr>
      <vt:lpstr>25. Scientific orientation </vt:lpstr>
      <vt:lpstr>Please provide photos of certificates of the meetings </vt:lpstr>
      <vt:lpstr>26. Scientific activity</vt:lpstr>
      <vt:lpstr>27. Scientific productivity</vt:lpstr>
      <vt:lpstr>Please provide the links to publications or photos of publications that includes anaphylaxis and food allergy physicians names.</vt:lpstr>
      <vt:lpstr>28. Clinical trials </vt:lpstr>
      <vt:lpstr>29. Participation in registry</vt:lpstr>
      <vt:lpstr>Education</vt:lpstr>
      <vt:lpstr>30. Educational activities </vt:lpstr>
      <vt:lpstr>Advocacy</vt:lpstr>
      <vt:lpstr>31.Increase awareness of anaphylaxis and food allergy  </vt:lpstr>
      <vt:lpstr>32. Interaction with and support of patient organization(s)</vt:lpstr>
      <vt:lpstr>“Never give up” attitude</vt:lpstr>
      <vt:lpstr>If you do not meet one or more of the 32 criteria please let us know why.</vt:lpstr>
      <vt:lpstr>Photo Consent</vt:lpstr>
      <vt:lpstr>Website and Social Media Links of center</vt:lpstr>
      <vt:lpstr>Date of application:   DD/MM/YYYY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Center</dc:title>
  <cp:lastModifiedBy>Alice Dufour-Feronce</cp:lastModifiedBy>
  <cp:revision>3</cp:revision>
  <dcterms:modified xsi:type="dcterms:W3CDTF">2025-10-06T08:27:46Z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0x0101005D1777832C480042B4BF46A9F9B009E8</vt:lpwstr>
  </property>
  <property fmtid="{D5CDD505-2E9C-101B-9397-08002B2CF9AE}" pid="3" name="MediaServiceImageTags">
    <vt:lpwstr/>
  </property>
</Properties>
</file>